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slides/slide23.xml" ContentType="application/vnd.openxmlformats-officedocument.presentationml.slide+xml"/>
  <Default Extension="jpg" ContentType="image/jpeg"/>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Types>
</file>

<file path=_rels/.rels><?xml version="1.0" encoding="UTF-8"?><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79" r:id="rId32"/>
    <p:sldId id="265" r:id="rId11"/>
    <p:sldId id="280" r:id="rId33"/>
    <p:sldId id="281" r:id="rId34"/>
    <p:sldId id="282" r:id="rId35"/>
    <p:sldId id="266" r:id="rId12"/>
    <p:sldId id="267" r:id="rId13"/>
    <p:sldId id="268" r:id="rId14"/>
    <p:sldId id="271" r:id="rId17"/>
    <p:sldId id="272" r:id="rId18"/>
    <p:sldId id="273" r:id="rId19"/>
    <p:sldId id="274" r:id="rId20"/>
    <p:sldId id="275" r:id="rId21"/>
    <p:sldId id="276" r:id="rId22"/>
    <p:sldId id="277"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921AAD-5B0B-6E23-9458-5F7822EE3439}" v="12" dt="2026-04-28T21:03:30.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3.xml"/><Relationship Id="rId18" Type="http://schemas.openxmlformats.org/officeDocument/2006/relationships/slide" Target="slides/slide18.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1.xml"/><Relationship Id="rId7" Type="http://schemas.openxmlformats.org/officeDocument/2006/relationships/slide" Target="slides/slide6.xml"/><Relationship Id="rId12" Type="http://schemas.openxmlformats.org/officeDocument/2006/relationships/slide" Target="slides/slide12.xml"/><Relationship Id="rId17" Type="http://schemas.openxmlformats.org/officeDocument/2006/relationships/slide" Target="slides/slide17.xml"/><Relationship Id="rId25" Type="http://schemas.openxmlformats.org/officeDocument/2006/relationships/presProps" Target="presProps.xml"/><Relationship Id="rId2" Type="http://schemas.openxmlformats.org/officeDocument/2006/relationships/slide" Target="slides/slide1.xml"/><Relationship Id="rId20" Type="http://schemas.openxmlformats.org/officeDocument/2006/relationships/slide" Target="slides/slide20.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1.xml"/><Relationship Id="rId5" Type="http://schemas.openxmlformats.org/officeDocument/2006/relationships/slide" Target="slides/slide4.xml"/><Relationship Id="rId23" Type="http://schemas.openxmlformats.org/officeDocument/2006/relationships/slide" Target="slides/slide23.xml"/><Relationship Id="rId28" Type="http://schemas.openxmlformats.org/officeDocument/2006/relationships/tableStyles" Target="tableStyles.xml"/><Relationship Id="rId19" Type="http://schemas.openxmlformats.org/officeDocument/2006/relationships/slide" Target="slides/slide1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4.xml"/><Relationship Id="rId22" Type="http://schemas.openxmlformats.org/officeDocument/2006/relationships/slide" Target="slides/slide22.xml"/><Relationship Id="rId27" Type="http://schemas.openxmlformats.org/officeDocument/2006/relationships/theme" Target="theme/theme1.xml"/><Relationship Id="rId30" Type="http://schemas.microsoft.com/office/2015/10/relationships/revisionInfo" Target="revisionInfo.xml"/><Relationship Id="rId32" Type="http://schemas.openxmlformats.org/officeDocument/2006/relationships/slide" Target="slides/slide9.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isson Oliveira" userId="S::gleisson@glemo.co::0ebdb3a0-b387-4e7d-abb1-8e0764d1ecbc" providerId="AD" clId="Web-{FD921AAD-5B0B-6E23-9458-5F7822EE3439}"/>
    <pc:docChg chg="modSld">
      <pc:chgData name="Gleisson Oliveira" userId="S::gleisson@glemo.co::0ebdb3a0-b387-4e7d-abb1-8e0764d1ecbc" providerId="AD" clId="Web-{FD921AAD-5B0B-6E23-9458-5F7822EE3439}" dt="2026-04-28T21:03:30.843" v="11" actId="20577"/>
      <pc:docMkLst>
        <pc:docMk/>
      </pc:docMkLst>
      <pc:sldChg chg="addSp delSp modSp">
        <pc:chgData name="Gleisson Oliveira" userId="S::gleisson@glemo.co::0ebdb3a0-b387-4e7d-abb1-8e0764d1ecbc" providerId="AD" clId="Web-{FD921AAD-5B0B-6E23-9458-5F7822EE3439}" dt="2026-04-27T22:36:17.592" v="8" actId="1076"/>
        <pc:sldMkLst>
          <pc:docMk/>
          <pc:sldMk cId="0" sldId="256"/>
        </pc:sldMkLst>
        <pc:spChg chg="del">
          <ac:chgData name="Gleisson Oliveira" userId="S::gleisson@glemo.co::0ebdb3a0-b387-4e7d-abb1-8e0764d1ecbc" providerId="AD" clId="Web-{FD921AAD-5B0B-6E23-9458-5F7822EE3439}" dt="2026-04-27T22:27:20.036" v="0"/>
          <ac:spMkLst>
            <pc:docMk/>
            <pc:sldMk cId="0" sldId="256"/>
            <ac:spMk id="4" creationId="{00000000-0000-0000-0000-000000000000}"/>
          </ac:spMkLst>
        </pc:spChg>
        <pc:picChg chg="add mod">
          <ac:chgData name="Gleisson Oliveira" userId="S::gleisson@glemo.co::0ebdb3a0-b387-4e7d-abb1-8e0764d1ecbc" providerId="AD" clId="Web-{FD921AAD-5B0B-6E23-9458-5F7822EE3439}" dt="2026-04-27T22:36:17.592" v="8" actId="1076"/>
          <ac:picMkLst>
            <pc:docMk/>
            <pc:sldMk cId="0" sldId="256"/>
            <ac:picMk id="11" creationId="{6C82D876-52AE-31AF-3D31-D5358751E3C6}"/>
          </ac:picMkLst>
        </pc:picChg>
        <pc:picChg chg="add del mod">
          <ac:chgData name="Gleisson Oliveira" userId="S::gleisson@glemo.co::0ebdb3a0-b387-4e7d-abb1-8e0764d1ecbc" providerId="AD" clId="Web-{FD921AAD-5B0B-6E23-9458-5F7822EE3439}" dt="2026-04-27T22:27:27.474" v="5"/>
          <ac:picMkLst>
            <pc:docMk/>
            <pc:sldMk cId="0" sldId="256"/>
            <ac:picMk id="12" creationId="{9EFC1CFC-B5F1-8C7A-AC5A-CF074F1AFFEF}"/>
          </ac:picMkLst>
        </pc:picChg>
      </pc:sldChg>
      <pc:sldChg chg="modSp">
        <pc:chgData name="Gleisson Oliveira" userId="S::gleisson@glemo.co::0ebdb3a0-b387-4e7d-abb1-8e0764d1ecbc" providerId="AD" clId="Web-{FD921AAD-5B0B-6E23-9458-5F7822EE3439}" dt="2026-04-28T21:03:08.983" v="9" actId="20577"/>
        <pc:sldMkLst>
          <pc:docMk/>
          <pc:sldMk cId="0" sldId="263"/>
        </pc:sldMkLst>
        <pc:spChg chg="mod">
          <ac:chgData name="Gleisson Oliveira" userId="S::gleisson@glemo.co::0ebdb3a0-b387-4e7d-abb1-8e0764d1ecbc" providerId="AD" clId="Web-{FD921AAD-5B0B-6E23-9458-5F7822EE3439}" dt="2026-04-28T21:03:08.983" v="9" actId="20577"/>
          <ac:spMkLst>
            <pc:docMk/>
            <pc:sldMk cId="0" sldId="263"/>
            <ac:spMk id="19" creationId="{00000000-0000-0000-0000-000000000000}"/>
          </ac:spMkLst>
        </pc:spChg>
      </pc:sldChg>
      <pc:sldChg chg="modSp">
        <pc:chgData name="Gleisson Oliveira" userId="S::gleisson@glemo.co::0ebdb3a0-b387-4e7d-abb1-8e0764d1ecbc" providerId="AD" clId="Web-{FD921AAD-5B0B-6E23-9458-5F7822EE3439}" dt="2026-04-28T21:03:30.843" v="11" actId="20577"/>
        <pc:sldMkLst>
          <pc:docMk/>
          <pc:sldMk cId="0" sldId="268"/>
        </pc:sldMkLst>
        <pc:spChg chg="mod">
          <ac:chgData name="Gleisson Oliveira" userId="S::gleisson@glemo.co::0ebdb3a0-b387-4e7d-abb1-8e0764d1ecbc" providerId="AD" clId="Web-{FD921AAD-5B0B-6E23-9458-5F7822EE3439}" dt="2026-04-28T21:03:30.843" v="11" actId="20577"/>
          <ac:spMkLst>
            <pc:docMk/>
            <pc:sldMk cId="0" sldId="268"/>
            <ac:spMk id="24" creationId="{00000000-0000-0000-0000-000000000000}"/>
          </ac:spMkLst>
        </pc:spChg>
      </pc:sldChg>
    </pc:docChg>
  </pc:docChgLst>
</pc:chgInfo>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3"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gleisson_photo.jpg"/></Relationships>
</file>

<file path=ppt/slides/_rels/slide23.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xml"/></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ns0:cSld name="Slide 1">
    <ns0:bg>
      <ns0:bgPr>
        <ns1:solidFill>
          <ns1:srgbClr val="08122A"/>
        </ns1:solidFill>
        <ns1:effectLst/>
      </ns0:bgPr>
    </ns0:bg>
    <ns0:spTree>
      <ns0:nvGrpSpPr>
        <ns0:cNvPr id="1" name=""/>
        <ns0:cNvGrpSpPr/>
        <ns0:nvPr/>
      </ns0:nvGrpSpPr>
      <ns0:grpSpPr>
        <ns1:xfrm>
          <ns1:off x="0" y="0"/>
          <ns1:ext cx="0" cy="0"/>
          <ns1:chOff x="0" y="0"/>
          <ns1:chExt cx="0" cy="0"/>
        </ns1:xfrm>
      </ns0:grpSpPr>
      <ns0:sp>
        <ns0:nvSpPr>
          <ns0:cNvPr id="2" name="Shape 0"/>
          <ns0:cNvSpPr/>
          <ns0:nvPr/>
        </ns0:nvSpPr>
        <ns0:spPr>
          <ns1:xfrm>
            <ns1:off x="0" y="0"/>
            <ns1:ext cx="365760" cy="6858000"/>
          </ns1:xfrm>
          <ns1:prstGeom prst="rect">
            <ns1:avLst/>
          </ns1:prstGeom>
          <ns1:solidFill>
            <ns1:srgbClr val="D4AF37"/>
          </ns1:solidFill>
          <ns1:ln w="12700">
            <ns1:solidFill>
              <ns1:srgbClr val="D4AF37"/>
            </ns1:solidFill>
            <ns1:prstDash val="solid"/>
          </ns1:ln>
        </ns0:spPr>
      </ns0:sp>
      <ns0:sp>
        <ns0:nvSpPr>
          <ns0:cNvPr id="3" name="Shape 1"/>
          <ns0:cNvSpPr/>
          <ns0:nvPr/>
        </ns0:nvSpPr>
        <ns0:spPr>
          <ns1:xfrm>
            <ns1:off x="8686800" y="-1828800"/>
            <ns1:ext cx="5486400" cy="5486400"/>
          </ns1:xfrm>
          <ns1:prstGeom prst="ellipse">
            <ns1:avLst/>
          </ns1:prstGeom>
          <ns1:solidFill>
            <ns1:srgbClr val="CADCFC">
              <ns1:alpha val="12000"/>
            </ns1:srgbClr>
          </ns1:solidFill>
          <ns1:ln w="12700">
            <ns1:solidFill>
              <ns1:srgbClr val="CADCFC"/>
            </ns1:solidFill>
            <ns1:prstDash val="solid"/>
          </ns1:ln>
        </ns0:spPr>
      </ns0:sp>
      <ns0:sp>
        <ns0:nvSpPr>
          <ns0:cNvPr id="5" name="Text 3"/>
          <ns0:cNvSpPr/>
          <ns0:nvPr/>
        </ns0:nvSpPr>
        <ns0:spPr>
          <ns1:xfrm>
            <ns1:off x="914400" y="2286000"/>
            <ns1:ext cx="10058400" cy="457200"/>
          </ns1:xfrm>
          <ns1:prstGeom prst="rect">
            <ns1:avLst/>
          </ns1:prstGeom>
          <ns1:noFill/>
          <ns1:ln/>
        </ns0:spPr>
        <ns0:txBody>
          <ns1:bodyPr wrap="square" lIns="0" tIns="0" rIns="0" bIns="0" rtlCol="0" anchor="ctr"/>
          <ns1:lstStyle/>
          <ns1:p>
            <ns1:pPr marL="0" indent="0">
              <ns1:buNone/>
            </ns1:pPr>
            <ns1:r>
              <ns1:rPr lang="en-US" sz="2200" dirty="0">
                <ns1:solidFill>
                  <ns1:srgbClr val="CADCFC"/>
                </ns1:solidFill>
                <ns1:latin typeface="Calibri" pitchFamily="34" charset="0"/>
                <ns1:ea typeface="Calibri" pitchFamily="34" charset="-122"/>
                <ns1:cs typeface="Calibri" pitchFamily="34" charset="-120"/>
              </ns1:rPr>
              <ns1:t>30 years of building Brazilian real estate digitally.</ns1:t>
            </ns1:r>
            <ns1:endParaRPr lang="en-US" sz="2200" dirty="0"/>
          </ns1:p>
        </ns0:txBody>
      </ns0:sp>
      <ns0:sp>
        <ns0:nvSpPr>
          <ns0:cNvPr id="6" name="Text 4"/>
          <ns0:cNvSpPr/>
          <ns0:nvPr/>
        </ns0:nvSpPr>
        <ns0:spPr>
          <ns1:xfrm>
            <ns1:off x="914400" y="2743200"/>
            <ns1:ext cx="10058400" cy="548640"/>
          </ns1:xfrm>
          <ns1:prstGeom prst="rect">
            <ns1:avLst/>
          </ns1:prstGeom>
          <ns1:noFill/>
          <ns1:ln/>
        </ns0:spPr>
        <ns0:txBody>
          <ns1:bodyPr wrap="square" lIns="0" tIns="0" rIns="0" bIns="0" rtlCol="0" anchor="ctr"/>
          <ns1:lstStyle/>
          <ns1:p>
            <ns1:pPr marL="0" indent="0">
              <ns1:buNone/>
            </ns1:pPr>
            <ns1:r>
              <ns1:rPr lang="en-US" sz="2800" b="1" i="1" dirty="0">
                <ns1:solidFill>
                  <ns1:srgbClr val="F0D77A"/>
                </ns1:solidFill>
                <ns1:latin typeface="Calibri" pitchFamily="34" charset="0"/>
                <ns1:ea typeface="Calibri" pitchFamily="34" charset="-122"/>
                <ns1:cs typeface="Calibri" pitchFamily="34" charset="-120"/>
              </ns1:rPr>
              <ns1:t>Now, the consolidation.</ns1:t>
            </ns1:r>
            <ns1:endParaRPr lang="en-US" sz="2800" dirty="0"/>
          </ns1:p>
        </ns0:txBody>
      </ns0:sp>
      <ns0:sp>
        <ns0:nvSpPr>
          <ns0:cNvPr id="7" name="Shape 5"/>
          <ns0:cNvSpPr/>
          <ns0:nvPr/>
        </ns0:nvSpPr>
        <ns0:spPr>
          <ns1:xfrm>
            <ns1:off x="914400" y="3520440"/>
            <ns1:ext cx="2286000" cy="0"/>
          </ns1:xfrm>
          <ns1:prstGeom prst="line">
            <ns1:avLst/>
          </ns1:prstGeom>
          <ns1:noFill/>
          <ns1:ln w="25400">
            <ns1:solidFill>
              <ns1:srgbClr val="D4AF37"/>
            </ns1:solidFill>
            <ns1:prstDash val="solid"/>
          </ns1:ln>
        </ns0:spPr>
      </ns0:sp>
      <ns0:sp>
        <ns0:nvSpPr>
          <ns0:cNvPr id="8" name="Text 6"/>
          <ns0:cNvSpPr/>
          <ns0:nvPr/>
        </ns0:nvSpPr>
        <ns0:spPr>
          <ns1:xfrm>
            <ns1:off x="914400" y="3703320"/>
            <ns1:ext cx="9601200" cy="1005840"/>
          </ns1:xfrm>
          <ns1:prstGeom prst="rect">
            <ns1:avLst/>
          </ns1:prstGeom>
          <ns1:noFill/>
          <ns1:ln/>
        </ns0:spPr>
        <ns0:txBody>
          <ns1:bodyPr wrap="square" lIns="0" tIns="0" rIns="0" bIns="0" rtlCol="0" anchor="ctr"/>
          <ns1:lstStyle/>
          <ns1:p>
            <ns1:pPr marL="0" indent="0">
              <ns1:buNone/>
            </ns1:pPr>
            <ns1:r>
              <ns1:rPr lang="en-US" sz="1600" dirty="0">
                <ns1:solidFill>
                  <ns1:srgbClr val="CADCFC"/>
                </ns1:solidFill>
                <ns1:latin typeface="Calibri" pitchFamily="34" charset="0"/>
                <ns1:ea typeface="Calibri" pitchFamily="34" charset="-122"/>
                <ns1:cs typeface="Calibri" pitchFamily="34" charset="-120"/>
              </ns1:rPr>
              <ns1:t>Three validated products. One capital path: US$2M de-risking -&gt; US$20M seed milestone -&gt; US$100M mature case.</ns1:t>
            </ns1:r>
            <ns1:endParaRPr lang="en-US" sz="1600" dirty="0"/>
          </ns1:p>
          <ns1:p>
            <ns1:pPr marL="0" indent="0">
              <ns1:buNone/>
            </ns1:pPr>
            <ns1:r>
              <ns1:rPr lang="en-US" sz="1600" dirty="0">
                <ns1:solidFill>
                  <ns1:srgbClr val="CADCFC"/>
                </ns1:solidFill>
                <ns1:latin typeface="Calibri" pitchFamily="34" charset="0"/>
                <ns1:ea typeface="Calibri" pitchFamily="34" charset="-122"/>
                <ns1:cs typeface="Calibri" pitchFamily="34" charset="-120"/>
              </ns1:rPr>
              <ns1:t>Founder behind Brazil's largest digital real estate case.</ns1:t>
            </ns1:r>
            <ns1:endParaRPr lang="en-US" sz="1600" dirty="0"/>
          </ns1:p>
        </ns0:txBody>
      </ns0:sp>
      <ns0:sp>
        <ns0:nvSpPr>
          <ns0:cNvPr id="9" name="Text 7"/>
          <ns0:cNvSpPr/>
          <ns0:nvPr/>
        </ns0:nvSpPr>
        <ns0:spPr>
          <ns1:xfrm>
            <ns1:off x="914400" y="5212080"/>
            <ns1:ext cx="7315200" cy="1188720"/>
          </ns1:xfrm>
          <ns1:prstGeom prst="rect">
            <ns1:avLst/>
          </ns1:prstGeom>
          <ns1:noFill/>
          <ns1:ln/>
        </ns0:spPr>
        <ns0:txBody>
          <ns1:bodyPr wrap="square" lIns="0" tIns="0" rIns="0" bIns="0" rtlCol="0" anchor="ctr"/>
          <ns1:lstStyle/>
          <ns1:p>
            <ns1:pPr marL="0" indent="0">
              <ns1:spcAft>
                <ns1:spcPts val="400"/>
              </ns1:spcAft>
              <ns1:buNone/>
            </ns1:pPr>
            <ns1:r>
              <ns1:rPr lang="en-US" sz="1100" b="1" kern="0" spc="400" dirty="0">
                <ns1:solidFill>
                  <ns1:srgbClr val="D4AF37"/>
                </ns1:solidFill>
                <ns1:latin typeface="Calibri" pitchFamily="34" charset="0"/>
                <ns1:ea typeface="Calibri" pitchFamily="34" charset="-122"/>
                <ns1:cs typeface="Calibri" pitchFamily="34" charset="-120"/>
              </ns1:rPr>
              <ns1:t>PRE-SEED ROUND</ns1:t>
            </ns1:r>
            <ns1:endParaRPr lang="en-US" sz="1100" dirty="0"/>
          </ns1:p>
          <ns1:p>
            <ns1:pPr marL="0" indent="0">
              <ns1:spcAft>
                <ns1:spcPts val="400"/>
              </ns1:spcAft>
              <ns1:buNone/>
            </ns1:pPr>
            <ns1:r>
              <ns1:rPr lang="en-US" sz="2200" b="1" dirty="0">
                <ns1:solidFill>
                  <ns1:srgbClr val="FFFFFF"/>
                </ns1:solidFill>
                <ns1:latin typeface="Calibri" pitchFamily="34" charset="0"/>
                <ns1:ea typeface="Calibri" pitchFamily="34" charset="-122"/>
                <ns1:cs typeface="Calibri" pitchFamily="34" charset="-120"/>
              </ns1:rPr>
              <ns1:t>USD 2,000,000</ns1:t>
            </ns1:r>
            <ns1:endParaRPr lang="en-US" sz="1100" dirty="0"/>
          </ns1:p>
          <ns1:p>
            <ns1:pPr marL="0" indent="0">
              <ns1:spcAft>
                <ns1:spcPts val="400"/>
              </ns1:spcAft>
              <ns1:buNone/>
            </ns1:pPr>
            <ns1:r>
              <ns1:rPr lang="en-US" sz="1200" dirty="0">
                <ns1:solidFill>
                  <ns1:srgbClr val="CADCFC"/>
                </ns1:solidFill>
                <ns1:latin typeface="Calibri" pitchFamily="34" charset="0"/>
                <ns1:ea typeface="Calibri" pitchFamily="34" charset="-122"/>
                <ns1:cs typeface="Calibri" pitchFamily="34" charset="-120"/>
              </ns1:rPr>
              <ns1:t>SAFE  |  Cap USD 10–12M  |  Discount 20%</ns1:t>
            </ns1:r>
            <ns1:endParaRPr lang="en-US" sz="1100" dirty="0"/>
          </ns1:p>
        </ns0:txBody>
      </ns0:sp>
      <ns0:sp>
        <ns0:nvSpPr>
          <ns0:cNvPr id="10" name="Text 8"/>
          <ns0:cNvSpPr/>
          <ns0:nvPr/>
        </ns0:nvSpPr>
        <ns0:spPr>
          <ns1:xfrm>
            <ns1:off x="10058400" y="6400800"/>
            <ns1:ext cx="1828800" cy="274320"/>
          </ns1:xfrm>
          <ns1:prstGeom prst="rect">
            <ns1:avLst/>
          </ns1:prstGeom>
          <ns1:noFill/>
          <ns1:ln/>
        </ns0:spPr>
        <ns0:txBody>
          <ns1:bodyPr wrap="square" lIns="0" tIns="0" rIns="0" bIns="0" rtlCol="0" anchor="ctr"/>
          <ns1:lstStyle/>
          <ns1:p>
            <ns1:pPr marL="0" indent="0" algn="r">
              <ns1:buNone/>
            </ns1:pPr>
            <ns1:r>
              <ns1:rPr lang="en-US" sz="1100" dirty="0">
                <ns1:solidFill>
                  <ns1:srgbClr val="9AA3B8"/>
                </ns1:solidFill>
                <ns1:latin typeface="Calibri" pitchFamily="34" charset="0"/>
                <ns1:ea typeface="Calibri" pitchFamily="34" charset="-122"/>
                <ns1:cs typeface="Calibri" pitchFamily="34" charset="-120"/>
              </ns1:rPr>
              <ns1:t>June 2026</ns1:t>
            </ns1:r>
            <ns1:endParaRPr lang="en-US" sz="1100" dirty="0"/>
          </ns1:p>
        </ns0:txBody>
      </ns0:sp>
      <ns0:pic>
        <ns0:nvPicPr>
          <ns0:cNvPr id="11" name="Imagem 10" descr="Logotipo, nome da empresa  O conteúdo gerado por IA pode estar incorreto.">
            <ns1:extLst>
              <ns1:ext uri="{FF2B5EF4-FFF2-40B4-BE49-F238E27FC236}">
                <ns2:creationId id="{6C82D876-52AE-31AF-3D31-D5358751E3C6}"/>
              </ns1:ext>
            </ns1:extLst>
          </ns0:cNvPr>
          <ns0:cNvPicPr>
            <ns1:picLocks noChangeAspect="1"/>
          </ns0:cNvPicPr>
          <ns0:nvPr/>
        </ns0:nvPicPr>
        <ns0:blipFill>
          <ns1:blip ns3:embed="rId3"/>
          <ns1:stretch>
            <ns1:fillRect/>
          </ns1:stretch>
        </ns0:blipFill>
        <ns0:spPr>
          <ns1:xfrm>
            <ns1:off x="365899" y="520777"/>
            <ns1:ext cx="3858555" cy="2087602"/>
          </ns1:xfrm>
          <ns1:prstGeom prst="rect">
            <ns1:avLst/>
          </ns1:prstGeom>
        </ns0:spPr>
      </ns0:pic>
    </ns0:spTree>
  </ns0:cSld>
  <ns0:clrMapOvr>
    <ns1:masterClrMapping/>
  </ns0:clrMapOvr>
</ns0:sld>
</file>

<file path=ppt/slides/slide2.xml><?xml version="1.0" encoding="utf-8"?>
<p:sld xmlns:a="http://schemas.openxmlformats.org/drawingml/2006/main"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02</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THE THESIS</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Three validated products,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one founder, one platform.</a:t>
            </a:r>
            <a:endParaRPr lang="en-US" sz="3200" dirty="0"/>
          </a:p>
        </p:txBody>
      </p:sp>
      <p:sp>
        <p:nvSpPr>
          <p:cNvPr id="8" name="Text 6"/>
          <p:cNvSpPr/>
          <p:nvPr/>
        </p:nvSpPr>
        <p:spPr>
          <a:xfrm>
            <a:off x="457200" y="2286000"/>
            <a:ext cx="11247120" cy="914400"/>
          </a:xfrm>
          <a:prstGeom prst="rect">
            <a:avLst/>
          </a:prstGeom>
          <a:noFill/>
          <a:ln/>
        </p:spPr>
        <p:txBody>
          <a:bodyPr wrap="square" lIns="0" tIns="0" rIns="0" bIns="0" rtlCol="0" anchor="ctr"/>
          <a:lstStyle/>
          <a:p>
            <a:pPr marL="0" indent="0">
              <a:buNone/>
            </a:pPr>
            <a:r>
              <a:rPr lang="en-US" sz="1500" i="1" dirty="0">
                <a:solidFill>
                  <a:srgbClr val="5A6378"/>
                </a:solidFill>
                <a:latin typeface="Calibri" pitchFamily="34" charset="0"/>
                <a:ea typeface="Calibri" pitchFamily="34" charset="-122"/>
                <a:cs typeface="Calibri" pitchFamily="34" charset="-120"/>
              </a:rPr>
              <a:t>Glemo is not a bet on a future market — it is the consolidation of three products already operating, each with documented traction. The platform monetizes from day one and compounds over time.</a:t>
            </a:r>
            <a:endParaRPr lang="en-US" sz="1500" dirty="0"/>
          </a:p>
        </p:txBody>
      </p:sp>
      <p:sp>
        <p:nvSpPr>
          <p:cNvPr id="9" name="Shape 7"/>
          <p:cNvSpPr/>
          <p:nvPr/>
        </p:nvSpPr>
        <p:spPr>
          <a:xfrm>
            <a:off x="457200" y="3383280"/>
            <a:ext cx="3593592" cy="3108960"/>
          </a:xfrm>
          <a:prstGeom prst="rect">
            <a:avLst/>
          </a:prstGeom>
          <a:solidFill>
            <a:srgbClr val="0F1B3D"/>
          </a:solidFill>
          <a:ln w="12700">
            <a:solidFill>
              <a:srgbClr val="0F1B3D"/>
            </a:solidFill>
            <a:prstDash val="solid"/>
          </a:ln>
        </p:spPr>
      </p:sp>
      <p:sp>
        <p:nvSpPr>
          <p:cNvPr id="10" name="Shape 8"/>
          <p:cNvSpPr/>
          <p:nvPr/>
        </p:nvSpPr>
        <p:spPr>
          <a:xfrm>
            <a:off x="457200" y="3383280"/>
            <a:ext cx="3593592" cy="73152"/>
          </a:xfrm>
          <a:prstGeom prst="rect">
            <a:avLst/>
          </a:prstGeom>
          <a:solidFill>
            <a:srgbClr val="D4AF37"/>
          </a:solidFill>
          <a:ln w="12700">
            <a:solidFill>
              <a:srgbClr val="D4AF37"/>
            </a:solidFill>
            <a:prstDash val="solid"/>
          </a:ln>
        </p:spPr>
      </p:sp>
      <p:sp>
        <p:nvSpPr>
          <p:cNvPr id="11" name="Text 9"/>
          <p:cNvSpPr/>
          <p:nvPr/>
        </p:nvSpPr>
        <p:spPr>
          <a:xfrm>
            <a:off x="685800" y="35661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PRODUCT 1 · LIVE</a:t>
            </a:r>
            <a:endParaRPr lang="en-US" sz="900" dirty="0"/>
          </a:p>
        </p:txBody>
      </p:sp>
      <p:sp>
        <p:nvSpPr>
          <p:cNvPr id="12" name="Text 10"/>
          <p:cNvSpPr/>
          <p:nvPr/>
        </p:nvSpPr>
        <p:spPr>
          <a:xfrm>
            <a:off x="685800" y="3886200"/>
            <a:ext cx="3200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AI Sales Agent</a:t>
            </a:r>
            <a:endParaRPr lang="en-US" sz="1800" dirty="0"/>
          </a:p>
        </p:txBody>
      </p:sp>
      <p:sp>
        <p:nvSpPr>
          <p:cNvPr id="13" name="Text 11"/>
          <p:cNvSpPr/>
          <p:nvPr/>
        </p:nvSpPr>
        <p:spPr>
          <a:xfrm>
            <a:off x="685800" y="4434840"/>
            <a:ext cx="3200400" cy="6400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30,000</a:t>
            </a:r>
            <a:endParaRPr lang="en-US" sz="3200" dirty="0"/>
          </a:p>
        </p:txBody>
      </p:sp>
      <p:sp>
        <p:nvSpPr>
          <p:cNvPr id="14" name="Text 12"/>
          <p:cNvSpPr/>
          <p:nvPr/>
        </p:nvSpPr>
        <p:spPr>
          <a:xfrm>
            <a:off x="685800" y="5074920"/>
            <a:ext cx="3200400" cy="274320"/>
          </a:xfrm>
          <a:prstGeom prst="rect">
            <a:avLst/>
          </a:prstGeom>
          <a:noFill/>
          <a:ln/>
        </p:spPr>
        <p:txBody>
          <a:bodyPr wrap="square" lIns="0" tIns="0" rIns="0" bIns="0" rtlCol="0" anchor="ctr"/>
          <a:lstStyle/>
          <a:p>
            <a:pPr marL="0" indent="0">
              <a:buNone/>
            </a:pPr>
            <a:r>
              <a:rPr lang="en-US" sz="1000" i="1" dirty="0">
                <a:solidFill>
                  <a:srgbClr val="CADCFC"/>
                </a:solidFill>
                <a:latin typeface="Calibri" pitchFamily="34" charset="0"/>
                <a:ea typeface="Calibri" pitchFamily="34" charset="-122"/>
                <a:cs typeface="Calibri" pitchFamily="34" charset="-120"/>
              </a:rPr>
              <a:t>interactions/day in production</a:t>
            </a:r>
            <a:endParaRPr lang="en-US" sz="1000" dirty="0"/>
          </a:p>
        </p:txBody>
      </p:sp>
      <p:sp>
        <p:nvSpPr>
          <p:cNvPr id="15" name="Shape 13"/>
          <p:cNvSpPr/>
          <p:nvPr/>
        </p:nvSpPr>
        <p:spPr>
          <a:xfrm>
            <a:off x="685800" y="5440680"/>
            <a:ext cx="1097280" cy="0"/>
          </a:xfrm>
          <a:prstGeom prst="line">
            <a:avLst/>
          </a:prstGeom>
          <a:noFill/>
          <a:ln w="12700">
            <a:solidFill>
              <a:srgbClr val="D4AF37"/>
            </a:solidFill>
            <a:prstDash val="solid"/>
          </a:ln>
        </p:spPr>
      </p:sp>
      <p:sp>
        <p:nvSpPr>
          <p:cNvPr id="16" name="Text 14"/>
          <p:cNvSpPr/>
          <p:nvPr/>
        </p:nvSpPr>
        <p:spPr>
          <a:xfrm>
            <a:off x="685800" y="5532120"/>
            <a:ext cx="3200400" cy="96012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AI agent replacing real estate sales and relationship teams. Currently deployed at Brazil's largest homebuilder, delivering documented 20× capacity increase and USD 400K/year cost savings for the client.</a:t>
            </a:r>
            <a:endParaRPr lang="en-US" sz="1000" dirty="0"/>
          </a:p>
        </p:txBody>
      </p:sp>
      <p:sp>
        <p:nvSpPr>
          <p:cNvPr id="17" name="Shape 15"/>
          <p:cNvSpPr/>
          <p:nvPr/>
        </p:nvSpPr>
        <p:spPr>
          <a:xfrm>
            <a:off x="4233672" y="3383280"/>
            <a:ext cx="3593592" cy="3108960"/>
          </a:xfrm>
          <a:prstGeom prst="rect">
            <a:avLst/>
          </a:prstGeom>
          <a:solidFill>
            <a:srgbClr val="0F1B3D"/>
          </a:solidFill>
          <a:ln w="12700">
            <a:solidFill>
              <a:srgbClr val="0F1B3D"/>
            </a:solidFill>
            <a:prstDash val="solid"/>
          </a:ln>
        </p:spPr>
      </p:sp>
      <p:sp>
        <p:nvSpPr>
          <p:cNvPr id="18" name="Shape 16"/>
          <p:cNvSpPr/>
          <p:nvPr/>
        </p:nvSpPr>
        <p:spPr>
          <a:xfrm>
            <a:off x="4233672" y="3383280"/>
            <a:ext cx="3593592" cy="73152"/>
          </a:xfrm>
          <a:prstGeom prst="rect">
            <a:avLst/>
          </a:prstGeom>
          <a:solidFill>
            <a:srgbClr val="D4AF37"/>
          </a:solidFill>
          <a:ln w="12700">
            <a:solidFill>
              <a:srgbClr val="D4AF37"/>
            </a:solidFill>
            <a:prstDash val="solid"/>
          </a:ln>
        </p:spPr>
      </p:sp>
      <p:sp>
        <p:nvSpPr>
          <p:cNvPr id="19" name="Text 17"/>
          <p:cNvSpPr/>
          <p:nvPr/>
        </p:nvSpPr>
        <p:spPr>
          <a:xfrm>
            <a:off x="4462272" y="35661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PRODUCT 2 · LIVE</a:t>
            </a:r>
            <a:endParaRPr lang="en-US" sz="900" dirty="0"/>
          </a:p>
        </p:txBody>
      </p:sp>
      <p:sp>
        <p:nvSpPr>
          <p:cNvPr id="20" name="Text 18"/>
          <p:cNvSpPr/>
          <p:nvPr/>
        </p:nvSpPr>
        <p:spPr>
          <a:xfrm>
            <a:off x="4462272" y="3886200"/>
            <a:ext cx="3200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Cross-Border Brokerage</a:t>
            </a:r>
            <a:endParaRPr lang="en-US" sz="1800" dirty="0"/>
          </a:p>
        </p:txBody>
      </p:sp>
      <p:sp>
        <p:nvSpPr>
          <p:cNvPr id="21" name="Text 19"/>
          <p:cNvSpPr/>
          <p:nvPr/>
        </p:nvSpPr>
        <p:spPr>
          <a:xfrm>
            <a:off x="4462272" y="4434840"/>
            <a:ext cx="3200400" cy="6400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USD 6M+</a:t>
            </a:r>
            <a:endParaRPr lang="en-US" sz="3200" dirty="0"/>
          </a:p>
        </p:txBody>
      </p:sp>
      <p:sp>
        <p:nvSpPr>
          <p:cNvPr id="22" name="Text 20"/>
          <p:cNvSpPr/>
          <p:nvPr/>
        </p:nvSpPr>
        <p:spPr>
          <a:xfrm>
            <a:off x="4462272" y="5074920"/>
            <a:ext cx="3200400" cy="274320"/>
          </a:xfrm>
          <a:prstGeom prst="rect">
            <a:avLst/>
          </a:prstGeom>
          <a:noFill/>
          <a:ln/>
        </p:spPr>
        <p:txBody>
          <a:bodyPr wrap="square" lIns="0" tIns="0" rIns="0" bIns="0" rtlCol="0" anchor="ctr"/>
          <a:lstStyle/>
          <a:p>
            <a:pPr marL="0" indent="0">
              <a:buNone/>
            </a:pPr>
            <a:r>
              <a:rPr lang="en-US" sz="1000" i="1" dirty="0">
                <a:solidFill>
                  <a:srgbClr val="CADCFC"/>
                </a:solidFill>
                <a:latin typeface="Calibri" pitchFamily="34" charset="0"/>
                <a:ea typeface="Calibri" pitchFamily="34" charset="-122"/>
                <a:cs typeface="Calibri" pitchFamily="34" charset="-120"/>
              </a:rPr>
              <a:t>GMV intermediated</a:t>
            </a:r>
            <a:endParaRPr lang="en-US" sz="1000" dirty="0"/>
          </a:p>
        </p:txBody>
      </p:sp>
      <p:sp>
        <p:nvSpPr>
          <p:cNvPr id="23" name="Shape 21"/>
          <p:cNvSpPr/>
          <p:nvPr/>
        </p:nvSpPr>
        <p:spPr>
          <a:xfrm>
            <a:off x="4462272" y="5440680"/>
            <a:ext cx="1097280" cy="0"/>
          </a:xfrm>
          <a:prstGeom prst="line">
            <a:avLst/>
          </a:prstGeom>
          <a:noFill/>
          <a:ln w="12700">
            <a:solidFill>
              <a:srgbClr val="D4AF37"/>
            </a:solidFill>
            <a:prstDash val="solid"/>
          </a:ln>
        </p:spPr>
      </p:sp>
      <p:sp>
        <p:nvSpPr>
          <p:cNvPr id="24" name="Text 22"/>
          <p:cNvSpPr/>
          <p:nvPr/>
        </p:nvSpPr>
        <p:spPr>
          <a:xfrm>
            <a:off x="4462272" y="5532120"/>
            <a:ext cx="3200400" cy="96012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Qualified buyer flow connecting Brazilian and international investors with verified developers. Active in 6 countries with ~100 partners. Brazil → US corridor growing 33% YoY.</a:t>
            </a:r>
            <a:endParaRPr lang="en-US" sz="1000" dirty="0"/>
          </a:p>
        </p:txBody>
      </p:sp>
      <p:sp>
        <p:nvSpPr>
          <p:cNvPr id="25" name="Shape 23"/>
          <p:cNvSpPr/>
          <p:nvPr/>
        </p:nvSpPr>
        <p:spPr>
          <a:xfrm>
            <a:off x="8010144" y="3383280"/>
            <a:ext cx="3593592" cy="3108960"/>
          </a:xfrm>
          <a:prstGeom prst="rect">
            <a:avLst/>
          </a:prstGeom>
          <a:solidFill>
            <a:srgbClr val="0F1B3D"/>
          </a:solidFill>
          <a:ln w="12700">
            <a:solidFill>
              <a:srgbClr val="0F1B3D"/>
            </a:solidFill>
            <a:prstDash val="solid"/>
          </a:ln>
        </p:spPr>
      </p:sp>
      <p:sp>
        <p:nvSpPr>
          <p:cNvPr id="26" name="Shape 24"/>
          <p:cNvSpPr/>
          <p:nvPr/>
        </p:nvSpPr>
        <p:spPr>
          <a:xfrm>
            <a:off x="8010144" y="3383280"/>
            <a:ext cx="3593592" cy="73152"/>
          </a:xfrm>
          <a:prstGeom prst="rect">
            <a:avLst/>
          </a:prstGeom>
          <a:solidFill>
            <a:srgbClr val="D4AF37"/>
          </a:solidFill>
          <a:ln w="12700">
            <a:solidFill>
              <a:srgbClr val="D4AF37"/>
            </a:solidFill>
            <a:prstDash val="solid"/>
          </a:ln>
        </p:spPr>
      </p:sp>
      <p:sp>
        <p:nvSpPr>
          <p:cNvPr id="27" name="Text 25"/>
          <p:cNvSpPr/>
          <p:nvPr/>
        </p:nvSpPr>
        <p:spPr>
          <a:xfrm>
            <a:off x="8238744" y="3566160"/>
            <a:ext cx="320040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PRODUCT 3 · LIVE</a:t>
            </a:r>
            <a:endParaRPr lang="en-US" sz="900" dirty="0"/>
          </a:p>
        </p:txBody>
      </p:sp>
      <p:sp>
        <p:nvSpPr>
          <p:cNvPr id="28" name="Text 26"/>
          <p:cNvSpPr/>
          <p:nvPr/>
        </p:nvSpPr>
        <p:spPr>
          <a:xfrm>
            <a:off x="8238744" y="3886200"/>
            <a:ext cx="3200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AI Marketplace</a:t>
            </a:r>
            <a:endParaRPr lang="en-US" sz="1800" dirty="0"/>
          </a:p>
        </p:txBody>
      </p:sp>
      <p:sp>
        <p:nvSpPr>
          <p:cNvPr id="29" name="Text 27"/>
          <p:cNvSpPr/>
          <p:nvPr/>
        </p:nvSpPr>
        <p:spPr>
          <a:xfrm>
            <a:off x="8238744" y="4434840"/>
            <a:ext cx="3200400" cy="6400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9M+</a:t>
            </a:r>
            <a:endParaRPr lang="en-US" sz="3200" dirty="0"/>
          </a:p>
        </p:txBody>
      </p:sp>
      <p:sp>
        <p:nvSpPr>
          <p:cNvPr id="30" name="Text 28"/>
          <p:cNvSpPr/>
          <p:nvPr/>
        </p:nvSpPr>
        <p:spPr>
          <a:xfrm>
            <a:off x="8238744" y="5074920"/>
            <a:ext cx="3200400" cy="274320"/>
          </a:xfrm>
          <a:prstGeom prst="rect">
            <a:avLst/>
          </a:prstGeom>
          <a:noFill/>
          <a:ln/>
        </p:spPr>
        <p:txBody>
          <a:bodyPr wrap="square" lIns="0" tIns="0" rIns="0" bIns="0" rtlCol="0" anchor="ctr"/>
          <a:lstStyle/>
          <a:p>
            <a:pPr marL="0" indent="0">
              <a:buNone/>
            </a:pPr>
            <a:r>
              <a:rPr lang="en-US" sz="1000" i="1" dirty="0">
                <a:solidFill>
                  <a:srgbClr val="CADCFC"/>
                </a:solidFill>
                <a:latin typeface="Calibri" pitchFamily="34" charset="0"/>
                <a:ea typeface="Calibri" pitchFamily="34" charset="-122"/>
                <a:cs typeface="Calibri" pitchFamily="34" charset="-120"/>
              </a:rPr>
              <a:t>addressable companies globally</a:t>
            </a:r>
            <a:endParaRPr lang="en-US" sz="1000" dirty="0"/>
          </a:p>
        </p:txBody>
      </p:sp>
      <p:sp>
        <p:nvSpPr>
          <p:cNvPr id="31" name="Shape 29"/>
          <p:cNvSpPr/>
          <p:nvPr/>
        </p:nvSpPr>
        <p:spPr>
          <a:xfrm>
            <a:off x="8238744" y="5440680"/>
            <a:ext cx="1097280" cy="0"/>
          </a:xfrm>
          <a:prstGeom prst="line">
            <a:avLst/>
          </a:prstGeom>
          <a:noFill/>
          <a:ln w="12700">
            <a:solidFill>
              <a:srgbClr val="D4AF37"/>
            </a:solidFill>
            <a:prstDash val="solid"/>
          </a:ln>
        </p:spPr>
      </p:sp>
      <p:sp>
        <p:nvSpPr>
          <p:cNvPr id="32" name="Text 30"/>
          <p:cNvSpPr/>
          <p:nvPr/>
        </p:nvSpPr>
        <p:spPr>
          <a:xfrm>
            <a:off x="8238744" y="5532120"/>
            <a:ext cx="3200400" cy="96012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B2B marketplace of AI apps for real estate companies. Recurring SaaS revenue per app. 8 apps live today, growing organically.</a:t>
            </a:r>
            <a:endParaRPr lang="en-US" sz="1000" dirty="0"/>
          </a:p>
        </p:txBody>
      </p:sp>
    </p:spTree>
  </p:cSld>
  <p:clrMapOvr>
    <a:masterClrMapping/>
  </p:clrMapOvr>
</p:sld>
</file>

<file path=ppt/slides/slide3.xml><?xml version="1.0" encoding="utf-8"?>
<p:sld xmlns:a="http://schemas.openxmlformats.org/drawingml/2006/main" xmlns:p="http://schemas.openxmlformats.org/presentationml/2006/main">
  <p:cSld name="Slide 3">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03</a:t>
            </a:r>
            <a:r>
              <a:rPr lang="en-US" sz="1000" dirty="0">
                <a:solidFill>
                  <a:srgbClr val="9AA3B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FOUNDER-MARKET FIT</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Why this founder, why now,</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why three fronts.</a:t>
            </a:r>
            <a:endParaRPr lang="en-US" sz="3200" dirty="0"/>
          </a:p>
        </p:txBody>
      </p:sp>
      <p:sp>
        <p:nvSpPr>
          <p:cNvPr id="8" name="Text 6"/>
          <p:cNvSpPr/>
          <p:nvPr/>
        </p:nvSpPr>
        <p:spPr>
          <a:xfrm>
            <a:off x="457200" y="2286000"/>
            <a:ext cx="11247120" cy="914400"/>
          </a:xfrm>
          <a:prstGeom prst="rect">
            <a:avLst/>
          </a:prstGeom>
          <a:noFill/>
          <a:ln/>
        </p:spPr>
        <p:txBody>
          <a:bodyPr wrap="square" lIns="0" tIns="0" rIns="0" bIns="0" rtlCol="0" anchor="ctr"/>
          <a:lstStyle/>
          <a:p>
            <a:pPr marL="0" indent="0">
              <a:buNone/>
            </a:pPr>
            <a:r>
              <a:rPr lang="en-US" sz="1500" i="1" dirty="0">
                <a:solidFill>
                  <a:srgbClr val="CADCFC"/>
                </a:solidFill>
                <a:latin typeface="Calibri" pitchFamily="34" charset="0"/>
                <a:ea typeface="Calibri" pitchFamily="34" charset="-122"/>
                <a:cs typeface="Calibri" pitchFamily="34" charset="-120"/>
              </a:rPr>
              <a:t>Operating three product lines simultaneously is rare. For Gleisson Herit, it is the operating model — refined over 30 years and 1,000+ digital projects.</a:t>
            </a:r>
            <a:endParaRPr lang="en-US" sz="1500" dirty="0"/>
          </a:p>
        </p:txBody>
      </p:sp>
      <p:sp>
        <p:nvSpPr>
          <p:cNvPr id="9" name="Shape 7"/>
          <p:cNvSpPr/>
          <p:nvPr/>
        </p:nvSpPr>
        <p:spPr>
          <a:xfrm>
            <a:off x="457200" y="3291840"/>
            <a:ext cx="2697480" cy="1554480"/>
          </a:xfrm>
          <a:prstGeom prst="rect">
            <a:avLst/>
          </a:prstGeom>
          <a:solidFill>
            <a:srgbClr val="0F1B3D"/>
          </a:solidFill>
          <a:ln w="12700">
            <a:solidFill>
              <a:srgbClr val="D4AF37"/>
            </a:solidFill>
            <a:prstDash val="solid"/>
          </a:ln>
        </p:spPr>
      </p:sp>
      <p:sp>
        <p:nvSpPr>
          <p:cNvPr id="10" name="Text 8"/>
          <p:cNvSpPr/>
          <p:nvPr/>
        </p:nvSpPr>
        <p:spPr>
          <a:xfrm>
            <a:off x="640080"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30 yrs</a:t>
            </a:r>
            <a:endParaRPr lang="en-US" sz="2600" dirty="0"/>
          </a:p>
        </p:txBody>
      </p:sp>
      <p:sp>
        <p:nvSpPr>
          <p:cNvPr id="11" name="Text 9"/>
          <p:cNvSpPr/>
          <p:nvPr/>
        </p:nvSpPr>
        <p:spPr>
          <a:xfrm>
            <a:off x="640080"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Operating in digital projects since 1996</a:t>
            </a:r>
            <a:endParaRPr lang="en-US" sz="1100" dirty="0"/>
          </a:p>
        </p:txBody>
      </p:sp>
      <p:sp>
        <p:nvSpPr>
          <p:cNvPr id="12" name="Shape 10"/>
          <p:cNvSpPr/>
          <p:nvPr/>
        </p:nvSpPr>
        <p:spPr>
          <a:xfrm>
            <a:off x="3319272" y="3291840"/>
            <a:ext cx="2697480" cy="1554480"/>
          </a:xfrm>
          <a:prstGeom prst="rect">
            <a:avLst/>
          </a:prstGeom>
          <a:solidFill>
            <a:srgbClr val="0F1B3D"/>
          </a:solidFill>
          <a:ln w="12700">
            <a:solidFill>
              <a:srgbClr val="D4AF37"/>
            </a:solidFill>
            <a:prstDash val="solid"/>
          </a:ln>
        </p:spPr>
      </p:sp>
      <p:sp>
        <p:nvSpPr>
          <p:cNvPr id="13" name="Text 11"/>
          <p:cNvSpPr/>
          <p:nvPr/>
        </p:nvSpPr>
        <p:spPr>
          <a:xfrm>
            <a:off x="3502152"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1,000+</a:t>
            </a:r>
            <a:endParaRPr lang="en-US" sz="2600" dirty="0"/>
          </a:p>
        </p:txBody>
      </p:sp>
      <p:sp>
        <p:nvSpPr>
          <p:cNvPr id="14" name="Text 12"/>
          <p:cNvSpPr/>
          <p:nvPr/>
        </p:nvSpPr>
        <p:spPr>
          <a:xfrm>
            <a:off x="3502152"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Companies served across multiple sectors</a:t>
            </a:r>
            <a:endParaRPr lang="en-US" sz="1100" dirty="0"/>
          </a:p>
        </p:txBody>
      </p:sp>
      <p:sp>
        <p:nvSpPr>
          <p:cNvPr id="15" name="Shape 13"/>
          <p:cNvSpPr/>
          <p:nvPr/>
        </p:nvSpPr>
        <p:spPr>
          <a:xfrm>
            <a:off x="6181344" y="3291840"/>
            <a:ext cx="2697480" cy="1554480"/>
          </a:xfrm>
          <a:prstGeom prst="rect">
            <a:avLst/>
          </a:prstGeom>
          <a:solidFill>
            <a:srgbClr val="0F1B3D"/>
          </a:solidFill>
          <a:ln w="12700">
            <a:solidFill>
              <a:srgbClr val="D4AF37"/>
            </a:solidFill>
            <a:prstDash val="solid"/>
          </a:ln>
        </p:spPr>
      </p:sp>
      <p:sp>
        <p:nvSpPr>
          <p:cNvPr id="16" name="Text 14"/>
          <p:cNvSpPr/>
          <p:nvPr/>
        </p:nvSpPr>
        <p:spPr>
          <a:xfrm>
            <a:off x="6364224"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#1</a:t>
            </a:r>
            <a:endParaRPr lang="en-US" sz="2600" dirty="0"/>
          </a:p>
        </p:txBody>
      </p:sp>
      <p:sp>
        <p:nvSpPr>
          <p:cNvPr id="17" name="Text 15"/>
          <p:cNvSpPr/>
          <p:nvPr/>
        </p:nvSpPr>
        <p:spPr>
          <a:xfrm>
            <a:off x="6364224"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Architected Brazil's largest digital real estate case</a:t>
            </a:r>
            <a:endParaRPr lang="en-US" sz="1100" dirty="0"/>
          </a:p>
        </p:txBody>
      </p:sp>
      <p:sp>
        <p:nvSpPr>
          <p:cNvPr id="18" name="Shape 16"/>
          <p:cNvSpPr/>
          <p:nvPr/>
        </p:nvSpPr>
        <p:spPr>
          <a:xfrm>
            <a:off x="9043416" y="3291840"/>
            <a:ext cx="2697480" cy="1554480"/>
          </a:xfrm>
          <a:prstGeom prst="rect">
            <a:avLst/>
          </a:prstGeom>
          <a:solidFill>
            <a:srgbClr val="0F1B3D"/>
          </a:solidFill>
          <a:ln w="12700">
            <a:solidFill>
              <a:srgbClr val="D4AF37"/>
            </a:solidFill>
            <a:prstDash val="solid"/>
          </a:ln>
        </p:spPr>
      </p:sp>
      <p:sp>
        <p:nvSpPr>
          <p:cNvPr id="19" name="Text 17"/>
          <p:cNvSpPr/>
          <p:nvPr/>
        </p:nvSpPr>
        <p:spPr>
          <a:xfrm>
            <a:off x="9226296" y="3429000"/>
            <a:ext cx="2377440" cy="54864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1M+</a:t>
            </a:r>
            <a:endParaRPr lang="en-US" sz="2600" dirty="0"/>
          </a:p>
        </p:txBody>
      </p:sp>
      <p:sp>
        <p:nvSpPr>
          <p:cNvPr id="20" name="Text 18"/>
          <p:cNvSpPr/>
          <p:nvPr/>
        </p:nvSpPr>
        <p:spPr>
          <a:xfrm>
            <a:off x="9226296" y="4023360"/>
            <a:ext cx="2377440" cy="77724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Personally invested in Glemo since 2021</a:t>
            </a:r>
            <a:endParaRPr lang="en-US" sz="1100" dirty="0"/>
          </a:p>
        </p:txBody>
      </p:sp>
      <p:sp>
        <p:nvSpPr>
          <p:cNvPr id="21" name="Shape 19"/>
          <p:cNvSpPr/>
          <p:nvPr/>
        </p:nvSpPr>
        <p:spPr>
          <a:xfrm>
            <a:off x="457200" y="5074920"/>
            <a:ext cx="11247120" cy="1325880"/>
          </a:xfrm>
          <a:prstGeom prst="rect">
            <a:avLst/>
          </a:prstGeom>
          <a:solidFill>
            <a:srgbClr val="D4AF37"/>
          </a:solidFill>
          <a:ln w="12700">
            <a:solidFill>
              <a:srgbClr val="D4AF37"/>
            </a:solidFill>
            <a:prstDash val="solid"/>
          </a:ln>
        </p:spPr>
      </p:sp>
      <p:sp>
        <p:nvSpPr>
          <p:cNvPr id="22" name="Text 20"/>
          <p:cNvSpPr/>
          <p:nvPr/>
        </p:nvSpPr>
        <p:spPr>
          <a:xfrm>
            <a:off x="777240" y="5212080"/>
            <a:ext cx="10607040" cy="274320"/>
          </a:xfrm>
          <a:prstGeom prst="rect">
            <a:avLst/>
          </a:prstGeom>
          <a:noFill/>
          <a:ln/>
        </p:spPr>
        <p:txBody>
          <a:bodyPr wrap="square" lIns="0" tIns="0" rIns="0" bIns="0" rtlCol="0" anchor="ctr"/>
          <a:lstStyle/>
          <a:p>
            <a:pPr marL="0" indent="0">
              <a:buNone/>
            </a:pPr>
            <a:r>
              <a:rPr lang="en-US" sz="1000" b="1" kern="0" spc="400" dirty="0">
                <a:solidFill>
                  <a:srgbClr val="08122A"/>
                </a:solidFill>
                <a:latin typeface="Calibri" pitchFamily="34" charset="0"/>
                <a:ea typeface="Calibri" pitchFamily="34" charset="-122"/>
                <a:cs typeface="Calibri" pitchFamily="34" charset="-120"/>
              </a:rPr>
              <a:t>WHY THREE FRONTS IS THE EDGE, NOT THE RISK</a:t>
            </a:r>
            <a:endParaRPr lang="en-US" sz="1000" dirty="0"/>
          </a:p>
        </p:txBody>
      </p:sp>
      <p:sp>
        <p:nvSpPr>
          <p:cNvPr id="23" name="Text 21"/>
          <p:cNvSpPr/>
          <p:nvPr/>
        </p:nvSpPr>
        <p:spPr>
          <a:xfrm>
            <a:off x="777240" y="5532120"/>
            <a:ext cx="10607040" cy="777240"/>
          </a:xfrm>
          <a:prstGeom prst="rect">
            <a:avLst/>
          </a:prstGeom>
          <a:noFill/>
          <a:ln/>
        </p:spPr>
        <p:txBody>
          <a:bodyPr wrap="square" lIns="0" tIns="0" rIns="0" bIns="0" rtlCol="0" anchor="ctr"/>
          <a:lstStyle/>
          <a:p>
            <a:pPr marL="0" indent="0">
              <a:buNone/>
            </a:pPr>
            <a:r>
              <a:rPr lang="en-US" sz="1200" b="1" dirty="0">
                <a:solidFill>
                  <a:srgbClr val="08122A"/>
                </a:solidFill>
                <a:latin typeface="Calibri" pitchFamily="34" charset="0"/>
                <a:ea typeface="Calibri" pitchFamily="34" charset="-122"/>
                <a:cs typeface="Calibri" pitchFamily="34" charset="-120"/>
              </a:rPr>
              <a:t>The three products share infrastructure, partners, and data. AI insights from the sales agent feed brokerage qualification. Brokerage flow generates contracts that feed the RWA layer. Each new vertical compounds the others — this is a platform, not a portfolio of bets.</a:t>
            </a:r>
            <a:endParaRPr lang="en-US" sz="1200" dirty="0"/>
          </a:p>
        </p:txBody>
      </p:sp>
    </p:spTree>
  </p:cSld>
  <p:clrMapOvr>
    <a:masterClrMapping/>
  </p:clrMapOvr>
</p:sld>
</file>

<file path=ppt/slides/slide4.xml><?xml version="1.0" encoding="utf-8"?>
<p:sld xmlns:a="http://schemas.openxmlformats.org/drawingml/2006/main"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04</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01  ·  MARKET</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The world's largest market</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is still mostly offline.</a:t>
            </a:r>
            <a:endParaRPr lang="en-US" sz="3200" dirty="0"/>
          </a:p>
        </p:txBody>
      </p:sp>
      <p:sp>
        <p:nvSpPr>
          <p:cNvPr id="8" name="Shape 6"/>
          <p:cNvSpPr/>
          <p:nvPr/>
        </p:nvSpPr>
        <p:spPr>
          <a:xfrm>
            <a:off x="640080" y="2377440"/>
            <a:ext cx="3474720" cy="3108960"/>
          </a:xfrm>
          <a:prstGeom prst="rect">
            <a:avLst/>
          </a:prstGeom>
          <a:solidFill>
            <a:srgbClr val="FFFFFF"/>
          </a:solidFill>
          <a:ln w="12700">
            <a:solidFill>
              <a:srgbClr val="CADCFC"/>
            </a:solidFill>
            <a:prstDash val="solid"/>
          </a:ln>
          <a:effectLst>
            <a:outerShdw blurRad="152400" dist="38100" dir="5400000" algn="bl" rotWithShape="0">
              <a:srgbClr val="0F1B3D">
                <a:alpha val="6000"/>
              </a:srgbClr>
            </a:outerShdw>
          </a:effectLst>
        </p:spPr>
      </p:sp>
      <p:sp>
        <p:nvSpPr>
          <p:cNvPr id="9" name="Shape 7"/>
          <p:cNvSpPr/>
          <p:nvPr/>
        </p:nvSpPr>
        <p:spPr>
          <a:xfrm>
            <a:off x="640080" y="2377440"/>
            <a:ext cx="3474720" cy="73152"/>
          </a:xfrm>
          <a:prstGeom prst="rect">
            <a:avLst/>
          </a:prstGeom>
          <a:solidFill>
            <a:srgbClr val="0F1B3D"/>
          </a:solidFill>
          <a:ln w="12700">
            <a:solidFill>
              <a:srgbClr val="0F1B3D"/>
            </a:solidFill>
            <a:prstDash val="solid"/>
          </a:ln>
        </p:spPr>
      </p:sp>
      <p:sp>
        <p:nvSpPr>
          <p:cNvPr id="10" name="Text 8"/>
          <p:cNvSpPr/>
          <p:nvPr/>
        </p:nvSpPr>
        <p:spPr>
          <a:xfrm>
            <a:off x="822960" y="2743200"/>
            <a:ext cx="3108960" cy="1097280"/>
          </a:xfrm>
          <a:prstGeom prst="rect">
            <a:avLst/>
          </a:prstGeom>
          <a:noFill/>
          <a:ln/>
        </p:spPr>
        <p:txBody>
          <a:bodyPr wrap="square" lIns="0" tIns="0" rIns="0" bIns="0" rtlCol="0" anchor="ctr"/>
          <a:lstStyle/>
          <a:p>
            <a:pPr marL="0" indent="0">
              <a:buNone/>
            </a:pPr>
            <a:r>
              <a:rPr lang="en-US" sz="4800" b="1" dirty="0">
                <a:solidFill>
                  <a:srgbClr val="0F1B3D"/>
                </a:solidFill>
                <a:latin typeface="Calibri" pitchFamily="34" charset="0"/>
                <a:ea typeface="Calibri" pitchFamily="34" charset="-122"/>
                <a:cs typeface="Calibri" pitchFamily="34" charset="-120"/>
              </a:rPr>
              <a:t>USD 290T</a:t>
            </a:r>
            <a:endParaRPr lang="en-US" sz="4800" dirty="0"/>
          </a:p>
        </p:txBody>
      </p:sp>
      <p:sp>
        <p:nvSpPr>
          <p:cNvPr id="11" name="Text 9"/>
          <p:cNvSpPr/>
          <p:nvPr/>
        </p:nvSpPr>
        <p:spPr>
          <a:xfrm>
            <a:off x="822960" y="3931920"/>
            <a:ext cx="3108960" cy="1371600"/>
          </a:xfrm>
          <a:prstGeom prst="rect">
            <a:avLst/>
          </a:prstGeom>
          <a:noFill/>
          <a:ln/>
        </p:spPr>
        <p:txBody>
          <a:bodyPr wrap="square" lIns="0" tIns="0" rIns="0" bIns="0" rtlCol="0" anchor="ctr"/>
          <a:lstStyle/>
          <a:p>
            <a:pPr marL="0" indent="0">
              <a:buNone/>
            </a:pPr>
            <a:r>
              <a:rPr lang="en-US" sz="1400" dirty="0">
                <a:solidFill>
                  <a:srgbClr val="5A6378"/>
                </a:solidFill>
                <a:latin typeface="Calibri" pitchFamily="34" charset="0"/>
                <a:ea typeface="Calibri" pitchFamily="34" charset="-122"/>
                <a:cs typeface="Calibri" pitchFamily="34" charset="-120"/>
              </a:rPr>
              <a:t>TAM — Global real estate market
Source: MSCI / Savills 2024</a:t>
            </a:r>
            <a:endParaRPr lang="en-US" sz="1400" dirty="0"/>
          </a:p>
        </p:txBody>
      </p:sp>
      <p:sp>
        <p:nvSpPr>
          <p:cNvPr id="12" name="Shape 10"/>
          <p:cNvSpPr/>
          <p:nvPr/>
        </p:nvSpPr>
        <p:spPr>
          <a:xfrm>
            <a:off x="4389120" y="2377440"/>
            <a:ext cx="3474720" cy="3108960"/>
          </a:xfrm>
          <a:prstGeom prst="rect">
            <a:avLst/>
          </a:prstGeom>
          <a:solidFill>
            <a:srgbClr val="FFFFFF"/>
          </a:solidFill>
          <a:ln w="12700">
            <a:solidFill>
              <a:srgbClr val="CADCFC"/>
            </a:solidFill>
            <a:prstDash val="solid"/>
          </a:ln>
          <a:effectLst>
            <a:outerShdw blurRad="152400" dist="38100" dir="5400000" algn="bl" rotWithShape="0">
              <a:srgbClr val="0F1B3D">
                <a:alpha val="6000"/>
              </a:srgbClr>
            </a:outerShdw>
          </a:effectLst>
        </p:spPr>
      </p:sp>
      <p:sp>
        <p:nvSpPr>
          <p:cNvPr id="13" name="Shape 11"/>
          <p:cNvSpPr/>
          <p:nvPr/>
        </p:nvSpPr>
        <p:spPr>
          <a:xfrm>
            <a:off x="4389120" y="2377440"/>
            <a:ext cx="3474720" cy="73152"/>
          </a:xfrm>
          <a:prstGeom prst="rect">
            <a:avLst/>
          </a:prstGeom>
          <a:solidFill>
            <a:srgbClr val="0F1B3D"/>
          </a:solidFill>
          <a:ln w="12700">
            <a:solidFill>
              <a:srgbClr val="0F1B3D"/>
            </a:solidFill>
            <a:prstDash val="solid"/>
          </a:ln>
        </p:spPr>
      </p:sp>
      <p:sp>
        <p:nvSpPr>
          <p:cNvPr id="14" name="Text 12"/>
          <p:cNvSpPr/>
          <p:nvPr/>
        </p:nvSpPr>
        <p:spPr>
          <a:xfrm>
            <a:off x="4572000" y="2743200"/>
            <a:ext cx="3108960" cy="1097280"/>
          </a:xfrm>
          <a:prstGeom prst="rect">
            <a:avLst/>
          </a:prstGeom>
          <a:noFill/>
          <a:ln/>
        </p:spPr>
        <p:txBody>
          <a:bodyPr wrap="square" lIns="0" tIns="0" rIns="0" bIns="0" rtlCol="0" anchor="ctr"/>
          <a:lstStyle/>
          <a:p>
            <a:pPr marL="0" indent="0">
              <a:buNone/>
            </a:pPr>
            <a:r>
              <a:rPr lang="en-US" sz="4800" b="1" dirty="0">
                <a:solidFill>
                  <a:srgbClr val="0F1B3D"/>
                </a:solidFill>
                <a:latin typeface="Calibri" pitchFamily="34" charset="0"/>
                <a:ea typeface="Calibri" pitchFamily="34" charset="-122"/>
                <a:cs typeface="Calibri" pitchFamily="34" charset="-120"/>
              </a:rPr>
              <a:t>USD 700B+</a:t>
            </a:r>
            <a:endParaRPr lang="en-US" sz="4800" dirty="0"/>
          </a:p>
        </p:txBody>
      </p:sp>
      <p:sp>
        <p:nvSpPr>
          <p:cNvPr id="15" name="Text 13"/>
          <p:cNvSpPr/>
          <p:nvPr/>
        </p:nvSpPr>
        <p:spPr>
          <a:xfrm>
            <a:off x="4572000" y="3931920"/>
            <a:ext cx="3108960" cy="1371600"/>
          </a:xfrm>
          <a:prstGeom prst="rect">
            <a:avLst/>
          </a:prstGeom>
          <a:noFill/>
          <a:ln/>
        </p:spPr>
        <p:txBody>
          <a:bodyPr wrap="square" lIns="0" tIns="0" rIns="0" bIns="0" rtlCol="0" anchor="ctr"/>
          <a:lstStyle/>
          <a:p>
            <a:pPr marL="0" indent="0">
              <a:buNone/>
            </a:pPr>
            <a:r>
              <a:rPr lang="en-US" sz="1400" dirty="0">
                <a:solidFill>
                  <a:srgbClr val="5A6378"/>
                </a:solidFill>
                <a:latin typeface="Calibri" pitchFamily="34" charset="0"/>
                <a:ea typeface="Calibri" pitchFamily="34" charset="-122"/>
                <a:cs typeface="Calibri" pitchFamily="34" charset="-120"/>
              </a:rPr>
              <a:t>SAM — Annual cross-border transactions
Source: Knight Frank 2024</a:t>
            </a:r>
            <a:endParaRPr lang="en-US" sz="1400" dirty="0"/>
          </a:p>
        </p:txBody>
      </p:sp>
      <p:sp>
        <p:nvSpPr>
          <p:cNvPr id="16" name="Shape 14"/>
          <p:cNvSpPr/>
          <p:nvPr/>
        </p:nvSpPr>
        <p:spPr>
          <a:xfrm>
            <a:off x="8138160" y="2377440"/>
            <a:ext cx="3474720" cy="3108960"/>
          </a:xfrm>
          <a:prstGeom prst="rect">
            <a:avLst/>
          </a:prstGeom>
          <a:solidFill>
            <a:srgbClr val="FFFFFF"/>
          </a:solidFill>
          <a:ln w="12700">
            <a:solidFill>
              <a:srgbClr val="CADCFC"/>
            </a:solidFill>
            <a:prstDash val="solid"/>
          </a:ln>
          <a:effectLst>
            <a:outerShdw blurRad="152400" dist="38100" dir="5400000" algn="bl" rotWithShape="0">
              <a:srgbClr val="0F1B3D">
                <a:alpha val="6000"/>
              </a:srgbClr>
            </a:outerShdw>
          </a:effectLst>
        </p:spPr>
      </p:sp>
      <p:sp>
        <p:nvSpPr>
          <p:cNvPr id="17" name="Shape 15"/>
          <p:cNvSpPr/>
          <p:nvPr/>
        </p:nvSpPr>
        <p:spPr>
          <a:xfrm>
            <a:off x="8138160" y="2377440"/>
            <a:ext cx="3474720" cy="73152"/>
          </a:xfrm>
          <a:prstGeom prst="rect">
            <a:avLst/>
          </a:prstGeom>
          <a:solidFill>
            <a:srgbClr val="D4AF37"/>
          </a:solidFill>
          <a:ln w="12700">
            <a:solidFill>
              <a:srgbClr val="D4AF37"/>
            </a:solidFill>
            <a:prstDash val="solid"/>
          </a:ln>
        </p:spPr>
      </p:sp>
      <p:sp>
        <p:nvSpPr>
          <p:cNvPr id="18" name="Text 16"/>
          <p:cNvSpPr/>
          <p:nvPr/>
        </p:nvSpPr>
        <p:spPr>
          <a:xfrm>
            <a:off x="8321040" y="2743200"/>
            <a:ext cx="3108960" cy="1097280"/>
          </a:xfrm>
          <a:prstGeom prst="rect">
            <a:avLst/>
          </a:prstGeom>
          <a:noFill/>
          <a:ln/>
        </p:spPr>
        <p:txBody>
          <a:bodyPr wrap="square" lIns="0" tIns="0" rIns="0" bIns="0" rtlCol="0" anchor="ctr"/>
          <a:lstStyle/>
          <a:p>
            <a:pPr marL="0" indent="0">
              <a:buNone/>
            </a:pPr>
            <a:r>
              <a:rPr lang="en-US" sz="4800" b="1" dirty="0">
                <a:solidFill>
                  <a:srgbClr val="D4AF37"/>
                </a:solidFill>
                <a:latin typeface="Calibri" pitchFamily="34" charset="0"/>
                <a:ea typeface="Calibri" pitchFamily="34" charset="-122"/>
                <a:cs typeface="Calibri" pitchFamily="34" charset="-120"/>
              </a:rPr>
              <a:t>USD 56B</a:t>
            </a:r>
            <a:endParaRPr lang="en-US" sz="4800" dirty="0"/>
          </a:p>
        </p:txBody>
      </p:sp>
      <p:sp>
        <p:nvSpPr>
          <p:cNvPr id="19" name="Text 17"/>
          <p:cNvSpPr/>
          <p:nvPr/>
        </p:nvSpPr>
        <p:spPr>
          <a:xfrm>
            <a:off x="8321040" y="3931920"/>
            <a:ext cx="3108960" cy="1371600"/>
          </a:xfrm>
          <a:prstGeom prst="rect">
            <a:avLst/>
          </a:prstGeom>
          <a:noFill/>
          <a:ln/>
        </p:spPr>
        <p:txBody>
          <a:bodyPr wrap="square" lIns="0" tIns="0" rIns="0" bIns="0" rtlCol="0" anchor="ctr"/>
          <a:lstStyle/>
          <a:p>
            <a:pPr marL="0" indent="0">
              <a:buNone/>
            </a:pPr>
            <a:r>
              <a:rPr lang="en-US" sz="1400" dirty="0">
                <a:solidFill>
                  <a:srgbClr val="5A6378"/>
                </a:solidFill>
                <a:latin typeface="Calibri" pitchFamily="34" charset="0"/>
                <a:ea typeface="Calibri" pitchFamily="34" charset="-122"/>
                <a:cs typeface="Calibri" pitchFamily="34" charset="-120"/>
              </a:rPr>
              <a:t>SOM — U.S. cross-border transactions (2024/25)
Glemo's primary entry corridor: Brazil → U.S.</a:t>
            </a:r>
            <a:endParaRPr lang="en-US" sz="1400" dirty="0"/>
          </a:p>
        </p:txBody>
      </p:sp>
      <p:sp>
        <p:nvSpPr>
          <p:cNvPr id="20" name="Text 18"/>
          <p:cNvSpPr/>
          <p:nvPr/>
        </p:nvSpPr>
        <p:spPr>
          <a:xfrm>
            <a:off x="457200" y="5760720"/>
            <a:ext cx="11247120" cy="365760"/>
          </a:xfrm>
          <a:prstGeom prst="rect">
            <a:avLst/>
          </a:prstGeom>
          <a:noFill/>
          <a:ln/>
        </p:spPr>
        <p:txBody>
          <a:bodyPr wrap="square" lIns="0" tIns="0" rIns="0" bIns="0" rtlCol="0" anchor="ctr"/>
          <a:lstStyle/>
          <a:p>
            <a:pPr marL="0" indent="0" algn="ctr">
              <a:buNone/>
            </a:pPr>
            <a:r>
              <a:rPr lang="en-US" sz="1400" b="1" i="1" dirty="0">
                <a:solidFill>
                  <a:srgbClr val="0F1B3D"/>
                </a:solidFill>
                <a:latin typeface="Calibri" pitchFamily="34" charset="0"/>
                <a:ea typeface="Calibri" pitchFamily="34" charset="-122"/>
                <a:cs typeface="Calibri" pitchFamily="34" charset="-120"/>
              </a:rPr>
              <a:t>TAM → SAM → SOM: Glemo enters through the highest-velocity cross-border corridor, then expands into the AI marketplace layer — 9M+ addressable companies globally.</a:t>
            </a:r>
            <a:endParaRPr lang="en-US" sz="1400" dirty="0"/>
          </a:p>
        </p:txBody>
      </p:sp>
    </p:spTree>
  </p:cSld>
  <p:clrMapOvr>
    <a:masterClrMapping/>
  </p:clrMapOvr>
</p:sld>
</file>

<file path=ppt/slides/slide5.xml><?xml version="1.0" encoding="utf-8"?>
<p:sld xmlns:a="http://schemas.openxmlformats.org/drawingml/2006/main"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05</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02  ·  THE PROBLEM</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Cross-border real estate is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slow, fragmented, and analog.</a:t>
            </a:r>
            <a:endParaRPr lang="en-US" sz="3200" dirty="0"/>
          </a:p>
        </p:txBody>
      </p:sp>
      <p:sp>
        <p:nvSpPr>
          <p:cNvPr id="8" name="Text 6"/>
          <p:cNvSpPr/>
          <p:nvPr/>
        </p:nvSpPr>
        <p:spPr>
          <a:xfrm>
            <a:off x="640080" y="2286000"/>
            <a:ext cx="5486400" cy="274320"/>
          </a:xfrm>
          <a:prstGeom prst="rect">
            <a:avLst/>
          </a:prstGeom>
          <a:noFill/>
          <a:ln/>
        </p:spPr>
        <p:txBody>
          <a:bodyPr wrap="square" lIns="0" tIns="0" rIns="0" bIns="0" rtlCol="0" anchor="ctr"/>
          <a:lstStyle/>
          <a:p>
            <a:pPr marL="0" indent="0">
              <a:buNone/>
            </a:pPr>
            <a:r>
              <a:rPr lang="en-US" sz="1100" b="1" kern="0" spc="300" dirty="0">
                <a:solidFill>
                  <a:srgbClr val="D4AF37"/>
                </a:solidFill>
                <a:latin typeface="Calibri" pitchFamily="34" charset="0"/>
                <a:ea typeface="Calibri" pitchFamily="34" charset="-122"/>
                <a:cs typeface="Calibri" pitchFamily="34" charset="-120"/>
              </a:rPr>
              <a:t>PAIN POINTS</a:t>
            </a:r>
            <a:endParaRPr lang="en-US" sz="1100" dirty="0"/>
          </a:p>
        </p:txBody>
      </p:sp>
      <p:sp>
        <p:nvSpPr>
          <p:cNvPr id="9" name="Text 7"/>
          <p:cNvSpPr/>
          <p:nvPr/>
        </p:nvSpPr>
        <p:spPr>
          <a:xfrm>
            <a:off x="640080" y="2606040"/>
            <a:ext cx="5943600" cy="3657600"/>
          </a:xfrm>
          <a:prstGeom prst="rect">
            <a:avLst/>
          </a:prstGeom>
          <a:noFill/>
          <a:ln/>
        </p:spPr>
        <p:txBody>
          <a:bodyPr wrap="square" lIns="0" tIns="0" rIns="0" bIns="0" rtlCol="0" anchor="ctr"/>
          <a:lstStyle/>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Multiple intermediaries inflate time, cost, and operational risk</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Manual, fragmented processes with no unified workflow</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Limited transparency for buyers, partners, and regulators</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Real estate companies struggle to adopt AI and operate cross-border at scale</a:t>
            </a:r>
            <a:endParaRPr lang="en-US" sz="1400" dirty="0"/>
          </a:p>
          <a:p>
            <a:pPr marL="342900" indent="-342900">
              <a:spcAft>
                <a:spcPts val="1400"/>
              </a:spcAft>
              <a:buSzPct val="100000"/>
              <a:buChar char="■"/>
            </a:pPr>
            <a:r>
              <a:rPr lang="en-US" sz="1400" dirty="0">
                <a:solidFill>
                  <a:srgbClr val="0F1B3D"/>
                </a:solidFill>
                <a:latin typeface="Calibri" pitchFamily="34" charset="0"/>
                <a:ea typeface="Calibri" pitchFamily="34" charset="-122"/>
                <a:cs typeface="Calibri" pitchFamily="34" charset="-120"/>
              </a:rPr>
              <a:t>Mortgage portfolios sit illiquid on bank balance sheets for 20–30 years</a:t>
            </a:r>
            <a:endParaRPr lang="en-US" sz="1400" dirty="0"/>
          </a:p>
        </p:txBody>
      </p:sp>
      <p:sp>
        <p:nvSpPr>
          <p:cNvPr id="10" name="Shape 8"/>
          <p:cNvSpPr/>
          <p:nvPr/>
        </p:nvSpPr>
        <p:spPr>
          <a:xfrm>
            <a:off x="7040880" y="2286000"/>
            <a:ext cx="4663440" cy="1143000"/>
          </a:xfrm>
          <a:prstGeom prst="rect">
            <a:avLst/>
          </a:prstGeom>
          <a:solidFill>
            <a:srgbClr val="0F1B3D"/>
          </a:solidFill>
          <a:ln w="12700">
            <a:solidFill>
              <a:srgbClr val="0F1B3D"/>
            </a:solidFill>
            <a:prstDash val="solid"/>
          </a:ln>
        </p:spPr>
      </p:sp>
      <p:sp>
        <p:nvSpPr>
          <p:cNvPr id="11" name="Shape 9"/>
          <p:cNvSpPr/>
          <p:nvPr/>
        </p:nvSpPr>
        <p:spPr>
          <a:xfrm>
            <a:off x="7040880" y="2286000"/>
            <a:ext cx="91440" cy="1143000"/>
          </a:xfrm>
          <a:prstGeom prst="rect">
            <a:avLst/>
          </a:prstGeom>
          <a:solidFill>
            <a:srgbClr val="D4AF37"/>
          </a:solidFill>
          <a:ln w="12700">
            <a:solidFill>
              <a:srgbClr val="D4AF37"/>
            </a:solidFill>
            <a:prstDash val="solid"/>
          </a:ln>
        </p:spPr>
      </p:sp>
      <p:sp>
        <p:nvSpPr>
          <p:cNvPr id="12" name="Text 10"/>
          <p:cNvSpPr/>
          <p:nvPr/>
        </p:nvSpPr>
        <p:spPr>
          <a:xfrm>
            <a:off x="7269480" y="2423160"/>
            <a:ext cx="2011680" cy="8686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14%</a:t>
            </a:r>
            <a:endParaRPr lang="en-US" sz="3200" dirty="0"/>
          </a:p>
        </p:txBody>
      </p:sp>
      <p:sp>
        <p:nvSpPr>
          <p:cNvPr id="13" name="Text 11"/>
          <p:cNvSpPr/>
          <p:nvPr/>
        </p:nvSpPr>
        <p:spPr>
          <a:xfrm>
            <a:off x="9281160" y="2423160"/>
            <a:ext cx="2377440" cy="8686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of real estate companies</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have adopted AI</a:t>
            </a:r>
            <a:endParaRPr lang="en-US" sz="1200" dirty="0"/>
          </a:p>
        </p:txBody>
      </p:sp>
      <p:sp>
        <p:nvSpPr>
          <p:cNvPr id="14" name="Shape 12"/>
          <p:cNvSpPr/>
          <p:nvPr/>
        </p:nvSpPr>
        <p:spPr>
          <a:xfrm>
            <a:off x="7040880" y="3611880"/>
            <a:ext cx="4663440" cy="1143000"/>
          </a:xfrm>
          <a:prstGeom prst="rect">
            <a:avLst/>
          </a:prstGeom>
          <a:solidFill>
            <a:srgbClr val="0F1B3D"/>
          </a:solidFill>
          <a:ln w="12700">
            <a:solidFill>
              <a:srgbClr val="0F1B3D"/>
            </a:solidFill>
            <a:prstDash val="solid"/>
          </a:ln>
        </p:spPr>
      </p:sp>
      <p:sp>
        <p:nvSpPr>
          <p:cNvPr id="15" name="Shape 13"/>
          <p:cNvSpPr/>
          <p:nvPr/>
        </p:nvSpPr>
        <p:spPr>
          <a:xfrm>
            <a:off x="7040880" y="3611880"/>
            <a:ext cx="91440" cy="1143000"/>
          </a:xfrm>
          <a:prstGeom prst="rect">
            <a:avLst/>
          </a:prstGeom>
          <a:solidFill>
            <a:srgbClr val="D4AF37"/>
          </a:solidFill>
          <a:ln w="12700">
            <a:solidFill>
              <a:srgbClr val="D4AF37"/>
            </a:solidFill>
            <a:prstDash val="solid"/>
          </a:ln>
        </p:spPr>
      </p:sp>
      <p:sp>
        <p:nvSpPr>
          <p:cNvPr id="16" name="Text 14"/>
          <p:cNvSpPr/>
          <p:nvPr/>
        </p:nvSpPr>
        <p:spPr>
          <a:xfrm>
            <a:off x="7269480" y="3749040"/>
            <a:ext cx="2011680" cy="8686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61%</a:t>
            </a:r>
            <a:endParaRPr lang="en-US" sz="3200" dirty="0"/>
          </a:p>
        </p:txBody>
      </p:sp>
      <p:sp>
        <p:nvSpPr>
          <p:cNvPr id="17" name="Text 15"/>
          <p:cNvSpPr/>
          <p:nvPr/>
        </p:nvSpPr>
        <p:spPr>
          <a:xfrm>
            <a:off x="9281160" y="3749040"/>
            <a:ext cx="2377440" cy="8686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still operate on</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legacy systems</a:t>
            </a:r>
            <a:endParaRPr lang="en-US" sz="1200" dirty="0"/>
          </a:p>
        </p:txBody>
      </p:sp>
      <p:sp>
        <p:nvSpPr>
          <p:cNvPr id="18" name="Shape 16"/>
          <p:cNvSpPr/>
          <p:nvPr/>
        </p:nvSpPr>
        <p:spPr>
          <a:xfrm>
            <a:off x="7040880" y="4937760"/>
            <a:ext cx="4663440" cy="1143000"/>
          </a:xfrm>
          <a:prstGeom prst="rect">
            <a:avLst/>
          </a:prstGeom>
          <a:solidFill>
            <a:srgbClr val="0F1B3D"/>
          </a:solidFill>
          <a:ln w="12700">
            <a:solidFill>
              <a:srgbClr val="0F1B3D"/>
            </a:solidFill>
            <a:prstDash val="solid"/>
          </a:ln>
        </p:spPr>
      </p:sp>
      <p:sp>
        <p:nvSpPr>
          <p:cNvPr id="19" name="Shape 17"/>
          <p:cNvSpPr/>
          <p:nvPr/>
        </p:nvSpPr>
        <p:spPr>
          <a:xfrm>
            <a:off x="7040880" y="4937760"/>
            <a:ext cx="91440" cy="1143000"/>
          </a:xfrm>
          <a:prstGeom prst="rect">
            <a:avLst/>
          </a:prstGeom>
          <a:solidFill>
            <a:srgbClr val="D4AF37"/>
          </a:solidFill>
          <a:ln w="12700">
            <a:solidFill>
              <a:srgbClr val="D4AF37"/>
            </a:solidFill>
            <a:prstDash val="solid"/>
          </a:ln>
        </p:spPr>
      </p:sp>
      <p:sp>
        <p:nvSpPr>
          <p:cNvPr id="20" name="Text 18"/>
          <p:cNvSpPr/>
          <p:nvPr/>
        </p:nvSpPr>
        <p:spPr>
          <a:xfrm>
            <a:off x="7269480" y="5074920"/>
            <a:ext cx="2011680" cy="86868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USD 56B</a:t>
            </a:r>
            <a:endParaRPr lang="en-US" sz="3200" dirty="0"/>
          </a:p>
        </p:txBody>
      </p:sp>
      <p:sp>
        <p:nvSpPr>
          <p:cNvPr id="21" name="Text 19"/>
          <p:cNvSpPr/>
          <p:nvPr/>
        </p:nvSpPr>
        <p:spPr>
          <a:xfrm>
            <a:off x="9281160" y="5074920"/>
            <a:ext cx="2377440" cy="8686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U.S. cross-border</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transactions (2024/25)</a:t>
            </a:r>
            <a:endParaRPr lang="en-US" sz="1200" dirty="0"/>
          </a:p>
        </p:txBody>
      </p:sp>
    </p:spTree>
  </p:cSld>
  <p:clrMapOvr>
    <a:masterClrMapping/>
  </p:clrMapOvr>
</p:sld>
</file>

<file path=ppt/slides/slide6.xml><?xml version="1.0" encoding="utf-8"?>
<p:sld xmlns:a="http://schemas.openxmlformats.org/drawingml/2006/main"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06</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03  ·  WHY NOW</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Four macro forces converging</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at the same time.</a:t>
            </a:r>
            <a:endParaRPr lang="en-US" sz="3200" dirty="0"/>
          </a:p>
        </p:txBody>
      </p:sp>
      <p:sp>
        <p:nvSpPr>
          <p:cNvPr id="8" name="Shape 6"/>
          <p:cNvSpPr/>
          <p:nvPr/>
        </p:nvSpPr>
        <p:spPr>
          <a:xfrm>
            <a:off x="640080" y="2194560"/>
            <a:ext cx="10972800" cy="914400"/>
          </a:xfrm>
          <a:prstGeom prst="rect">
            <a:avLst/>
          </a:prstGeom>
          <a:solidFill>
            <a:srgbClr val="FFFFFF"/>
          </a:solidFill>
          <a:ln w="12700">
            <a:solidFill>
              <a:srgbClr val="CADCFC"/>
            </a:solidFill>
            <a:prstDash val="solid"/>
          </a:ln>
        </p:spPr>
      </p:sp>
      <p:sp>
        <p:nvSpPr>
          <p:cNvPr id="9" name="Text 7"/>
          <p:cNvSpPr/>
          <p:nvPr/>
        </p:nvSpPr>
        <p:spPr>
          <a:xfrm>
            <a:off x="822960" y="228600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01</a:t>
            </a:r>
            <a:endParaRPr lang="en-US" sz="3200" dirty="0"/>
          </a:p>
        </p:txBody>
      </p:sp>
      <p:sp>
        <p:nvSpPr>
          <p:cNvPr id="10" name="Text 8"/>
          <p:cNvSpPr/>
          <p:nvPr/>
        </p:nvSpPr>
        <p:spPr>
          <a:xfrm>
            <a:off x="1737360" y="228600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Capital outflow from Brazil</a:t>
            </a:r>
            <a:endParaRPr lang="en-US" sz="1500" dirty="0"/>
          </a:p>
        </p:txBody>
      </p:sp>
      <p:sp>
        <p:nvSpPr>
          <p:cNvPr id="11" name="Text 9"/>
          <p:cNvSpPr/>
          <p:nvPr/>
        </p:nvSpPr>
        <p:spPr>
          <a:xfrm>
            <a:off x="1737360" y="260604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Rising tax burden, currency devaluation, and political instability are driving record demand for international real estate. Brazil → U.S. corridor growing ~33% YoY.</a:t>
            </a:r>
            <a:endParaRPr lang="en-US" sz="1100" dirty="0"/>
          </a:p>
        </p:txBody>
      </p:sp>
      <p:sp>
        <p:nvSpPr>
          <p:cNvPr id="12" name="Shape 10"/>
          <p:cNvSpPr/>
          <p:nvPr/>
        </p:nvSpPr>
        <p:spPr>
          <a:xfrm>
            <a:off x="640080" y="3246120"/>
            <a:ext cx="10972800" cy="914400"/>
          </a:xfrm>
          <a:prstGeom prst="rect">
            <a:avLst/>
          </a:prstGeom>
          <a:solidFill>
            <a:srgbClr val="FFFFFF"/>
          </a:solidFill>
          <a:ln w="12700">
            <a:solidFill>
              <a:srgbClr val="CADCFC"/>
            </a:solidFill>
            <a:prstDash val="solid"/>
          </a:ln>
        </p:spPr>
      </p:sp>
      <p:sp>
        <p:nvSpPr>
          <p:cNvPr id="13" name="Text 11"/>
          <p:cNvSpPr/>
          <p:nvPr/>
        </p:nvSpPr>
        <p:spPr>
          <a:xfrm>
            <a:off x="822960" y="333756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02</a:t>
            </a:r>
            <a:endParaRPr lang="en-US" sz="3200" dirty="0"/>
          </a:p>
        </p:txBody>
      </p:sp>
      <p:sp>
        <p:nvSpPr>
          <p:cNvPr id="14" name="Text 12"/>
          <p:cNvSpPr/>
          <p:nvPr/>
        </p:nvSpPr>
        <p:spPr>
          <a:xfrm>
            <a:off x="1737360" y="333756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AI agent inflection</a:t>
            </a:r>
            <a:endParaRPr lang="en-US" sz="1500" dirty="0"/>
          </a:p>
        </p:txBody>
      </p:sp>
      <p:sp>
        <p:nvSpPr>
          <p:cNvPr id="15" name="Text 13"/>
          <p:cNvSpPr/>
          <p:nvPr/>
        </p:nvSpPr>
        <p:spPr>
          <a:xfrm>
            <a:off x="1737360" y="365760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Real estate companies need AI tools to compete but lack distribution. The market is ready — and one vertical AI agent already running shows what scale looks like.</a:t>
            </a:r>
            <a:endParaRPr lang="en-US" sz="1100" dirty="0"/>
          </a:p>
        </p:txBody>
      </p:sp>
      <p:sp>
        <p:nvSpPr>
          <p:cNvPr id="16" name="Shape 14"/>
          <p:cNvSpPr/>
          <p:nvPr/>
        </p:nvSpPr>
        <p:spPr>
          <a:xfrm>
            <a:off x="640080" y="4297680"/>
            <a:ext cx="10972800" cy="914400"/>
          </a:xfrm>
          <a:prstGeom prst="rect">
            <a:avLst/>
          </a:prstGeom>
          <a:solidFill>
            <a:srgbClr val="FFFFFF"/>
          </a:solidFill>
          <a:ln w="12700">
            <a:solidFill>
              <a:srgbClr val="CADCFC"/>
            </a:solidFill>
            <a:prstDash val="solid"/>
          </a:ln>
        </p:spPr>
      </p:sp>
      <p:sp>
        <p:nvSpPr>
          <p:cNvPr id="17" name="Text 15"/>
          <p:cNvSpPr/>
          <p:nvPr/>
        </p:nvSpPr>
        <p:spPr>
          <a:xfrm>
            <a:off x="822960" y="438912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03</a:t>
            </a:r>
            <a:endParaRPr lang="en-US" sz="3200" dirty="0"/>
          </a:p>
        </p:txBody>
      </p:sp>
      <p:sp>
        <p:nvSpPr>
          <p:cNvPr id="18" name="Text 16"/>
          <p:cNvSpPr/>
          <p:nvPr/>
        </p:nvSpPr>
        <p:spPr>
          <a:xfrm>
            <a:off x="1737360" y="438912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RWA window</a:t>
            </a:r>
            <a:endParaRPr lang="en-US" sz="1500" dirty="0"/>
          </a:p>
        </p:txBody>
      </p:sp>
      <p:sp>
        <p:nvSpPr>
          <p:cNvPr id="19" name="Text 17"/>
          <p:cNvSpPr/>
          <p:nvPr/>
        </p:nvSpPr>
        <p:spPr>
          <a:xfrm>
            <a:off x="1737360" y="470916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Private financing and RWA representation can be structured with counsel-led compliance, KYC/geofencing, and strict economic separation. Final structure documented before TGE.</a:t>
            </a:r>
            <a:endParaRPr lang="en-US" sz="1100" dirty="0"/>
          </a:p>
        </p:txBody>
      </p:sp>
      <p:sp>
        <p:nvSpPr>
          <p:cNvPr id="20" name="Shape 18"/>
          <p:cNvSpPr/>
          <p:nvPr/>
        </p:nvSpPr>
        <p:spPr>
          <a:xfrm>
            <a:off x="640080" y="5349240"/>
            <a:ext cx="10972800" cy="914400"/>
          </a:xfrm>
          <a:prstGeom prst="rect">
            <a:avLst/>
          </a:prstGeom>
          <a:solidFill>
            <a:srgbClr val="FFFFFF"/>
          </a:solidFill>
          <a:ln w="12700">
            <a:solidFill>
              <a:srgbClr val="CADCFC"/>
            </a:solidFill>
            <a:prstDash val="solid"/>
          </a:ln>
        </p:spPr>
      </p:sp>
      <p:sp>
        <p:nvSpPr>
          <p:cNvPr id="21" name="Text 19"/>
          <p:cNvSpPr/>
          <p:nvPr/>
        </p:nvSpPr>
        <p:spPr>
          <a:xfrm>
            <a:off x="822960" y="5440680"/>
            <a:ext cx="914400" cy="731520"/>
          </a:xfrm>
          <a:prstGeom prst="rect">
            <a:avLst/>
          </a:prstGeom>
          <a:noFill/>
          <a:ln/>
        </p:spPr>
        <p:txBody>
          <a:bodyPr wrap="square" lIns="0" tIns="0" rIns="0" bIns="0" rtlCol="0" anchor="ctr"/>
          <a:lstStyle/>
          <a:p>
            <a:pPr marL="0" indent="0">
              <a:buNone/>
            </a:pPr>
            <a:r>
              <a:rPr lang="en-US" sz="3200" b="1" dirty="0">
                <a:solidFill>
                  <a:srgbClr val="D4AF37"/>
                </a:solidFill>
                <a:latin typeface="Calibri" pitchFamily="34" charset="0"/>
                <a:ea typeface="Calibri" pitchFamily="34" charset="-122"/>
                <a:cs typeface="Calibri" pitchFamily="34" charset="-120"/>
              </a:rPr>
              <a:t>04</a:t>
            </a:r>
            <a:endParaRPr lang="en-US" sz="3200" dirty="0"/>
          </a:p>
        </p:txBody>
      </p:sp>
      <p:sp>
        <p:nvSpPr>
          <p:cNvPr id="22" name="Text 20"/>
          <p:cNvSpPr/>
          <p:nvPr/>
        </p:nvSpPr>
        <p:spPr>
          <a:xfrm>
            <a:off x="1737360" y="5440680"/>
            <a:ext cx="9692640" cy="320040"/>
          </a:xfrm>
          <a:prstGeom prst="rect">
            <a:avLst/>
          </a:prstGeom>
          <a:noFill/>
          <a:ln/>
        </p:spPr>
        <p:txBody>
          <a:bodyPr wrap="square" lIns="0" tIns="0" rIns="0" bIns="0" rtlCol="0" anchor="ctr"/>
          <a:lstStyle/>
          <a:p>
            <a:pPr marL="0" indent="0">
              <a:buNone/>
            </a:pPr>
            <a:r>
              <a:rPr lang="en-US" sz="1500" b="1" dirty="0">
                <a:solidFill>
                  <a:srgbClr val="0F1B3D"/>
                </a:solidFill>
                <a:latin typeface="Calibri" pitchFamily="34" charset="0"/>
                <a:ea typeface="Calibri" pitchFamily="34" charset="-122"/>
                <a:cs typeface="Calibri" pitchFamily="34" charset="-120"/>
              </a:rPr>
              <a:t>Partner-agnostic RWA rails</a:t>
            </a:r>
            <a:endParaRPr lang="en-US" sz="1500" dirty="0"/>
          </a:p>
        </p:txBody>
      </p:sp>
      <p:sp>
        <p:nvSpPr>
          <p:cNvPr id="23" name="Text 21"/>
          <p:cNvSpPr/>
          <p:nvPr/>
        </p:nvSpPr>
        <p:spPr>
          <a:xfrm>
            <a:off x="1737360" y="5760720"/>
            <a:ext cx="9692640" cy="50292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 leading Brazilian digital bank accelerates the first implementation, but Glemo owns the operating layer. The RWA module is designed for multi-provider regulated rails, not single-bank dependency.</a:t>
            </a:r>
            <a:endParaRPr lang="en-US" sz="1100" dirty="0"/>
          </a:p>
        </p:txBody>
      </p:sp>
    </p:spTree>
  </p:cSld>
  <p:clrMapOvr>
    <a:masterClrMapping/>
  </p:clrMapOvr>
</p:sld>
</file>

<file path=ppt/slides/slide7.xml><?xml version="1.0" encoding="utf-8"?>
<p:sld xmlns:a="http://schemas.openxmlformats.org/drawingml/2006/main" xmlns:p="http://schemas.openxmlformats.org/presentationml/2006/main">
  <p:cSld name="Slide 7">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07</a:t>
            </a:r>
            <a:r>
              <a:rPr lang="en-US" sz="1000" dirty="0">
                <a:solidFill>
                  <a:srgbClr val="9AA3B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04  ·  PRODUCT 1 — LIVE</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AI Sales Agent:</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replacing entire relationship teams.</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CADCFC"/>
                </a:solidFill>
                <a:latin typeface="Calibri" pitchFamily="34" charset="0"/>
                <a:ea typeface="Calibri" pitchFamily="34" charset="-122"/>
                <a:cs typeface="Calibri" pitchFamily="34" charset="-120"/>
              </a:rPr>
              <a:t>A vertical AI agent built for real estate sales and customer relationship — handling lead qualification, follow-up, and conversion at human-equivalent quality, 24/7.</a:t>
            </a:r>
            <a:endParaRPr lang="en-US" sz="1400" dirty="0"/>
          </a:p>
        </p:txBody>
      </p:sp>
      <p:sp>
        <p:nvSpPr>
          <p:cNvPr id="9" name="Shape 7"/>
          <p:cNvSpPr/>
          <p:nvPr/>
        </p:nvSpPr>
        <p:spPr>
          <a:xfrm>
            <a:off x="457200" y="3291840"/>
            <a:ext cx="11247120" cy="2286000"/>
          </a:xfrm>
          <a:prstGeom prst="rect">
            <a:avLst/>
          </a:prstGeom>
          <a:solidFill>
            <a:srgbClr val="D4AF37"/>
          </a:solidFill>
          <a:ln w="12700">
            <a:solidFill>
              <a:srgbClr val="D4AF37"/>
            </a:solidFill>
            <a:prstDash val="solid"/>
          </a:ln>
        </p:spPr>
      </p:sp>
      <p:sp>
        <p:nvSpPr>
          <p:cNvPr id="10" name="Text 8"/>
          <p:cNvSpPr/>
          <p:nvPr/>
        </p:nvSpPr>
        <p:spPr>
          <a:xfrm>
            <a:off x="777240" y="3474720"/>
            <a:ext cx="10607040" cy="274320"/>
          </a:xfrm>
          <a:prstGeom prst="rect">
            <a:avLst/>
          </a:prstGeom>
          <a:noFill/>
          <a:ln/>
        </p:spPr>
        <p:txBody>
          <a:bodyPr wrap="square" lIns="0" tIns="0" rIns="0" bIns="0" rtlCol="0" anchor="ctr"/>
          <a:lstStyle/>
          <a:p>
            <a:pPr marL="0" indent="0">
              <a:buNone/>
            </a:pPr>
            <a:r>
              <a:rPr lang="en-US" sz="1000" b="1" kern="0" spc="400" dirty="0">
                <a:solidFill>
                  <a:srgbClr val="08122A"/>
                </a:solidFill>
                <a:latin typeface="Calibri" pitchFamily="34" charset="0"/>
                <a:ea typeface="Calibri" pitchFamily="34" charset="-122"/>
                <a:cs typeface="Calibri" pitchFamily="34" charset="-120"/>
              </a:rPr>
              <a:t>PRODUCTION PROOF — DEPLOYED AT BRAZIL'S LARGEST HOMEBUILDER</a:t>
            </a:r>
            <a:endParaRPr lang="en-US" sz="1000" dirty="0"/>
          </a:p>
        </p:txBody>
      </p:sp>
      <p:sp>
        <p:nvSpPr>
          <p:cNvPr id="11" name="Text 9"/>
          <p:cNvSpPr/>
          <p:nvPr/>
        </p:nvSpPr>
        <p:spPr>
          <a:xfrm>
            <a:off x="777240" y="3840480"/>
            <a:ext cx="3474720" cy="822960"/>
          </a:xfrm>
          <a:prstGeom prst="rect">
            <a:avLst/>
          </a:prstGeom>
          <a:noFill/>
          <a:ln/>
        </p:spPr>
        <p:txBody>
          <a:bodyPr wrap="square" lIns="0" tIns="0" rIns="0" bIns="0" rtlCol="0" anchor="ctr"/>
          <a:lstStyle/>
          <a:p>
            <a:pPr marL="0" indent="0">
              <a:buNone/>
            </a:pPr>
            <a:r>
              <a:rPr lang="en-US" sz="4400" b="1" dirty="0">
                <a:solidFill>
                  <a:srgbClr val="08122A"/>
                </a:solidFill>
                <a:latin typeface="Calibri" pitchFamily="34" charset="0"/>
                <a:ea typeface="Calibri" pitchFamily="34" charset="-122"/>
                <a:cs typeface="Calibri" pitchFamily="34" charset="-120"/>
              </a:rPr>
              <a:t>30,000</a:t>
            </a:r>
            <a:endParaRPr lang="en-US" sz="4400" dirty="0"/>
          </a:p>
        </p:txBody>
      </p:sp>
      <p:sp>
        <p:nvSpPr>
          <p:cNvPr id="12" name="Text 10"/>
          <p:cNvSpPr/>
          <p:nvPr/>
        </p:nvSpPr>
        <p:spPr>
          <a:xfrm>
            <a:off x="777240" y="4663440"/>
            <a:ext cx="3474720" cy="320040"/>
          </a:xfrm>
          <a:prstGeom prst="rect">
            <a:avLst/>
          </a:prstGeom>
          <a:noFill/>
          <a:ln/>
        </p:spPr>
        <p:txBody>
          <a:bodyPr wrap="square" lIns="0" tIns="0" rIns="0" bIns="0" rtlCol="0" anchor="ctr"/>
          <a:lstStyle/>
          <a:p>
            <a:pPr marL="0" indent="0">
              <a:buNone/>
            </a:pPr>
            <a:r>
              <a:rPr lang="en-US" sz="1300" b="1" dirty="0">
                <a:solidFill>
                  <a:srgbClr val="08122A"/>
                </a:solidFill>
                <a:latin typeface="Calibri" pitchFamily="34" charset="0"/>
                <a:ea typeface="Calibri" pitchFamily="34" charset="-122"/>
                <a:cs typeface="Calibri" pitchFamily="34" charset="-120"/>
              </a:rPr>
              <a:t>interactions / day</a:t>
            </a:r>
            <a:endParaRPr lang="en-US" sz="1300" dirty="0"/>
          </a:p>
        </p:txBody>
      </p:sp>
      <p:sp>
        <p:nvSpPr>
          <p:cNvPr id="13" name="Text 11"/>
          <p:cNvSpPr/>
          <p:nvPr/>
        </p:nvSpPr>
        <p:spPr>
          <a:xfrm>
            <a:off x="777240" y="4983480"/>
            <a:ext cx="3474720" cy="320040"/>
          </a:xfrm>
          <a:prstGeom prst="rect">
            <a:avLst/>
          </a:prstGeom>
          <a:noFill/>
          <a:ln/>
        </p:spPr>
        <p:txBody>
          <a:bodyPr wrap="square" lIns="0" tIns="0" rIns="0" bIns="0" rtlCol="0" anchor="ctr"/>
          <a:lstStyle/>
          <a:p>
            <a:pPr marL="0" indent="0">
              <a:buNone/>
            </a:pPr>
            <a:r>
              <a:rPr lang="en-US" sz="1100" i="1" dirty="0">
                <a:solidFill>
                  <a:srgbClr val="0F1B3D"/>
                </a:solidFill>
                <a:latin typeface="Calibri" pitchFamily="34" charset="0"/>
                <a:ea typeface="Calibri" pitchFamily="34" charset="-122"/>
                <a:cs typeface="Calibri" pitchFamily="34" charset="-120"/>
              </a:rPr>
              <a:t>in active production</a:t>
            </a:r>
            <a:endParaRPr lang="en-US" sz="1100" dirty="0"/>
          </a:p>
        </p:txBody>
      </p:sp>
      <p:sp>
        <p:nvSpPr>
          <p:cNvPr id="14" name="Text 12"/>
          <p:cNvSpPr/>
          <p:nvPr/>
        </p:nvSpPr>
        <p:spPr>
          <a:xfrm>
            <a:off x="4480560" y="3840480"/>
            <a:ext cx="3474720" cy="822960"/>
          </a:xfrm>
          <a:prstGeom prst="rect">
            <a:avLst/>
          </a:prstGeom>
          <a:noFill/>
          <a:ln/>
        </p:spPr>
        <p:txBody>
          <a:bodyPr wrap="square" lIns="0" tIns="0" rIns="0" bIns="0" rtlCol="0" anchor="ctr"/>
          <a:lstStyle/>
          <a:p>
            <a:pPr marL="0" indent="0">
              <a:buNone/>
            </a:pPr>
            <a:r>
              <a:rPr lang="en-US" sz="4400" b="1" dirty="0">
                <a:solidFill>
                  <a:srgbClr val="08122A"/>
                </a:solidFill>
                <a:latin typeface="Calibri" pitchFamily="34" charset="0"/>
                <a:ea typeface="Calibri" pitchFamily="34" charset="-122"/>
                <a:cs typeface="Calibri" pitchFamily="34" charset="-120"/>
              </a:rPr>
              <a:t>USD 400K</a:t>
            </a:r>
            <a:endParaRPr lang="en-US" sz="4400" dirty="0"/>
          </a:p>
        </p:txBody>
      </p:sp>
      <p:sp>
        <p:nvSpPr>
          <p:cNvPr id="15" name="Text 13"/>
          <p:cNvSpPr/>
          <p:nvPr/>
        </p:nvSpPr>
        <p:spPr>
          <a:xfrm>
            <a:off x="4480560" y="4663440"/>
            <a:ext cx="3474720" cy="320040"/>
          </a:xfrm>
          <a:prstGeom prst="rect">
            <a:avLst/>
          </a:prstGeom>
          <a:noFill/>
          <a:ln/>
        </p:spPr>
        <p:txBody>
          <a:bodyPr wrap="square" lIns="0" tIns="0" rIns="0" bIns="0" rtlCol="0" anchor="ctr"/>
          <a:lstStyle/>
          <a:p>
            <a:pPr marL="0" indent="0">
              <a:buNone/>
            </a:pPr>
            <a:r>
              <a:rPr lang="en-US" sz="1300" b="1" dirty="0">
                <a:solidFill>
                  <a:srgbClr val="08122A"/>
                </a:solidFill>
                <a:latin typeface="Calibri" pitchFamily="34" charset="0"/>
                <a:ea typeface="Calibri" pitchFamily="34" charset="-122"/>
                <a:cs typeface="Calibri" pitchFamily="34" charset="-120"/>
              </a:rPr>
              <a:t>annual savings</a:t>
            </a:r>
            <a:endParaRPr lang="en-US" sz="1300" dirty="0"/>
          </a:p>
        </p:txBody>
      </p:sp>
      <p:sp>
        <p:nvSpPr>
          <p:cNvPr id="16" name="Text 14"/>
          <p:cNvSpPr/>
          <p:nvPr/>
        </p:nvSpPr>
        <p:spPr>
          <a:xfrm>
            <a:off x="4480560" y="4983480"/>
            <a:ext cx="3474720" cy="320040"/>
          </a:xfrm>
          <a:prstGeom prst="rect">
            <a:avLst/>
          </a:prstGeom>
          <a:noFill/>
          <a:ln/>
        </p:spPr>
        <p:txBody>
          <a:bodyPr wrap="square" lIns="0" tIns="0" rIns="0" bIns="0" rtlCol="0" anchor="ctr"/>
          <a:lstStyle/>
          <a:p>
            <a:pPr marL="0" indent="0">
              <a:buNone/>
            </a:pPr>
            <a:r>
              <a:rPr lang="en-US" sz="1100" i="1" dirty="0">
                <a:solidFill>
                  <a:srgbClr val="0F1B3D"/>
                </a:solidFill>
                <a:latin typeface="Calibri" pitchFamily="34" charset="0"/>
                <a:ea typeface="Calibri" pitchFamily="34" charset="-122"/>
                <a:cs typeface="Calibri" pitchFamily="34" charset="-120"/>
              </a:rPr>
              <a:t>documented for the client</a:t>
            </a:r>
            <a:endParaRPr lang="en-US" sz="1100" dirty="0"/>
          </a:p>
        </p:txBody>
      </p:sp>
      <p:sp>
        <p:nvSpPr>
          <p:cNvPr id="17" name="Text 15"/>
          <p:cNvSpPr/>
          <p:nvPr/>
        </p:nvSpPr>
        <p:spPr>
          <a:xfrm>
            <a:off x="8183880" y="3840480"/>
            <a:ext cx="3474720" cy="822960"/>
          </a:xfrm>
          <a:prstGeom prst="rect">
            <a:avLst/>
          </a:prstGeom>
          <a:noFill/>
          <a:ln/>
        </p:spPr>
        <p:txBody>
          <a:bodyPr wrap="square" lIns="0" tIns="0" rIns="0" bIns="0" rtlCol="0" anchor="ctr"/>
          <a:lstStyle/>
          <a:p>
            <a:pPr marL="0" indent="0">
              <a:buNone/>
            </a:pPr>
            <a:r>
              <a:rPr lang="en-US" sz="4400" b="1" dirty="0">
                <a:solidFill>
                  <a:srgbClr val="08122A"/>
                </a:solidFill>
                <a:latin typeface="Calibri" pitchFamily="34" charset="0"/>
                <a:ea typeface="Calibri" pitchFamily="34" charset="-122"/>
                <a:cs typeface="Calibri" pitchFamily="34" charset="-120"/>
              </a:rPr>
              <a:t>20×</a:t>
            </a:r>
            <a:endParaRPr lang="en-US" sz="4400" dirty="0"/>
          </a:p>
        </p:txBody>
      </p:sp>
      <p:sp>
        <p:nvSpPr>
          <p:cNvPr id="18" name="Text 16"/>
          <p:cNvSpPr/>
          <p:nvPr/>
        </p:nvSpPr>
        <p:spPr>
          <a:xfrm>
            <a:off x="8183880" y="4663440"/>
            <a:ext cx="3474720" cy="320040"/>
          </a:xfrm>
          <a:prstGeom prst="rect">
            <a:avLst/>
          </a:prstGeom>
          <a:noFill/>
          <a:ln/>
        </p:spPr>
        <p:txBody>
          <a:bodyPr wrap="square" lIns="0" tIns="0" rIns="0" bIns="0" rtlCol="0" anchor="ctr"/>
          <a:lstStyle/>
          <a:p>
            <a:pPr marL="0" indent="0">
              <a:buNone/>
            </a:pPr>
            <a:r>
              <a:rPr lang="en-US" sz="1300" b="1" dirty="0">
                <a:solidFill>
                  <a:srgbClr val="08122A"/>
                </a:solidFill>
                <a:latin typeface="Calibri" pitchFamily="34" charset="0"/>
                <a:ea typeface="Calibri" pitchFamily="34" charset="-122"/>
                <a:cs typeface="Calibri" pitchFamily="34" charset="-120"/>
              </a:rPr>
              <a:t>capacity increase</a:t>
            </a:r>
            <a:endParaRPr lang="en-US" sz="1300" dirty="0"/>
          </a:p>
        </p:txBody>
      </p:sp>
      <p:sp>
        <p:nvSpPr>
          <p:cNvPr id="19" name="Text 17"/>
          <p:cNvSpPr/>
          <p:nvPr/>
        </p:nvSpPr>
        <p:spPr>
          <a:xfrm>
            <a:off x="8183880" y="4983480"/>
            <a:ext cx="3474720" cy="320040"/>
          </a:xfrm>
          <a:prstGeom prst="rect">
            <a:avLst/>
          </a:prstGeom>
          <a:noFill/>
          <a:ln/>
        </p:spPr>
        <p:txBody>
          <a:bodyPr wrap="square" lIns="0" tIns="0" rIns="0" bIns="0" rtlCol="0" anchor="ctr"/>
          <a:lstStyle/>
          <a:p>
            <a:pPr marL="0" indent="0">
              <a:buNone/>
            </a:pPr>
            <a:r>
              <a:rPr lang="en-US" sz="1100" i="1" dirty="0">
                <a:solidFill>
                  <a:srgbClr val="0F1B3D"/>
                </a:solidFill>
                <a:latin typeface="Calibri" pitchFamily="34" charset="0"/>
                <a:ea typeface="Calibri" pitchFamily="34" charset="-122"/>
                <a:cs typeface="Calibri" pitchFamily="34" charset="-120"/>
              </a:rPr>
              <a:t>vs. previous human team</a:t>
            </a:r>
            <a:endParaRPr lang="en-US" sz="1100" dirty="0"/>
          </a:p>
        </p:txBody>
      </p:sp>
      <p:sp>
        <p:nvSpPr>
          <p:cNvPr id="20" name="Text 18"/>
          <p:cNvSpPr/>
          <p:nvPr/>
        </p:nvSpPr>
        <p:spPr>
          <a:xfrm>
            <a:off x="457200" y="5760720"/>
            <a:ext cx="5486400" cy="2743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THE OPPORTUNITY</a:t>
            </a:r>
            <a:endParaRPr lang="en-US" sz="1000" dirty="0"/>
          </a:p>
        </p:txBody>
      </p:sp>
      <p:sp>
        <p:nvSpPr>
          <p:cNvPr id="21" name="Text 19"/>
          <p:cNvSpPr/>
          <p:nvPr/>
        </p:nvSpPr>
        <p:spPr>
          <a:xfrm>
            <a:off x="457200" y="6035040"/>
            <a:ext cx="11247120" cy="45720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 typical Brazilian real estate sales operation costs USD 150–300K/year in personnel. The AI agent delivers 80%+ of the function at 10–20% of the cost — a payback of 1–3 months for the client. Replicating to 100 mid-sized clients = USD 3–5M ARR potential, on top of the USD 200K already running.</a:t>
            </a:r>
            <a:endParaRPr lang="en-US" sz="1100" dirty="0"/>
          </a:p>
        </p:txBody>
      </p:sp>
    </p:spTree>
  </p:cSld>
  <p:clrMapOvr>
    <a:masterClrMapping/>
  </p:clrMapOvr>
</p:sld>
</file>

<file path=ppt/slides/slide8.xml><?xml version="1.0" encoding="utf-8"?>
<p:sld xmlns:a="http://schemas.openxmlformats.org/drawingml/2006/main"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08</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05  ·  PRODUCT 2 — LIVE</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Cross-border brokerage:</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the Brazil → U.S. corridor.</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Glemo connects qualified Brazilian buyers with verified developers in the U.S., UAE, and beyond — running on a BI-driven lead qualification engine with proven conversion economics.</a:t>
            </a:r>
            <a:endParaRPr lang="en-US" sz="1400" dirty="0"/>
          </a:p>
        </p:txBody>
      </p:sp>
      <p:sp>
        <p:nvSpPr>
          <p:cNvPr id="9" name="Shape 7"/>
          <p:cNvSpPr/>
          <p:nvPr/>
        </p:nvSpPr>
        <p:spPr>
          <a:xfrm>
            <a:off x="457200" y="3291840"/>
            <a:ext cx="2697480" cy="1554480"/>
          </a:xfrm>
          <a:prstGeom prst="rect">
            <a:avLst/>
          </a:prstGeom>
          <a:solidFill>
            <a:srgbClr val="FFFFFF"/>
          </a:solidFill>
          <a:ln w="12700">
            <a:solidFill>
              <a:srgbClr val="CADCFC"/>
            </a:solidFill>
            <a:prstDash val="solid"/>
          </a:ln>
        </p:spPr>
      </p:sp>
      <p:sp>
        <p:nvSpPr>
          <p:cNvPr id="10" name="Shape 8"/>
          <p:cNvSpPr/>
          <p:nvPr/>
        </p:nvSpPr>
        <p:spPr>
          <a:xfrm>
            <a:off x="457200" y="3291840"/>
            <a:ext cx="2697480" cy="54864"/>
          </a:xfrm>
          <a:prstGeom prst="rect">
            <a:avLst/>
          </a:prstGeom>
          <a:solidFill>
            <a:srgbClr val="D4AF37"/>
          </a:solidFill>
          <a:ln w="12700">
            <a:solidFill>
              <a:srgbClr val="D4AF37"/>
            </a:solidFill>
            <a:prstDash val="solid"/>
          </a:ln>
        </p:spPr>
      </p:sp>
      <p:sp>
        <p:nvSpPr>
          <p:cNvPr id="11" name="Text 9"/>
          <p:cNvSpPr/>
          <p:nvPr/>
        </p:nvSpPr>
        <p:spPr>
          <a:xfrm>
            <a:off x="640080" y="347472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USD 6M+</a:t>
            </a:r>
            <a:endParaRPr lang="en-US" sz="2600" dirty="0"/>
          </a:p>
        </p:txBody>
      </p:sp>
      <p:sp>
        <p:nvSpPr>
          <p:cNvPr id="12" name="Text 10"/>
          <p:cNvSpPr/>
          <p:nvPr/>
        </p:nvSpPr>
        <p:spPr>
          <a:xfrm>
            <a:off x="640080"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Cumulative GMV intermediated</a:t>
            </a:r>
            <a:endParaRPr lang="en-US" sz="1100" dirty="0"/>
          </a:p>
        </p:txBody>
      </p:sp>
      <p:sp>
        <p:nvSpPr>
          <p:cNvPr id="13" name="Shape 11"/>
          <p:cNvSpPr/>
          <p:nvPr/>
        </p:nvSpPr>
        <p:spPr>
          <a:xfrm>
            <a:off x="3319272" y="3291840"/>
            <a:ext cx="2697480" cy="1554480"/>
          </a:xfrm>
          <a:prstGeom prst="rect">
            <a:avLst/>
          </a:prstGeom>
          <a:solidFill>
            <a:srgbClr val="FFFFFF"/>
          </a:solidFill>
          <a:ln w="12700">
            <a:solidFill>
              <a:srgbClr val="CADCFC"/>
            </a:solidFill>
            <a:prstDash val="solid"/>
          </a:ln>
        </p:spPr>
      </p:sp>
      <p:sp>
        <p:nvSpPr>
          <p:cNvPr id="14" name="Shape 12"/>
          <p:cNvSpPr/>
          <p:nvPr/>
        </p:nvSpPr>
        <p:spPr>
          <a:xfrm>
            <a:off x="3319272" y="3291840"/>
            <a:ext cx="2697480" cy="54864"/>
          </a:xfrm>
          <a:prstGeom prst="rect">
            <a:avLst/>
          </a:prstGeom>
          <a:solidFill>
            <a:srgbClr val="D4AF37"/>
          </a:solidFill>
          <a:ln w="12700">
            <a:solidFill>
              <a:srgbClr val="D4AF37"/>
            </a:solidFill>
            <a:prstDash val="solid"/>
          </a:ln>
        </p:spPr>
      </p:sp>
      <p:sp>
        <p:nvSpPr>
          <p:cNvPr id="15" name="Text 13"/>
          <p:cNvSpPr/>
          <p:nvPr/>
        </p:nvSpPr>
        <p:spPr>
          <a:xfrm>
            <a:off x="3502152" y="347472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~100</a:t>
            </a:r>
            <a:endParaRPr lang="en-US" sz="2600" dirty="0"/>
          </a:p>
        </p:txBody>
      </p:sp>
      <p:sp>
        <p:nvSpPr>
          <p:cNvPr id="16" name="Text 14"/>
          <p:cNvSpPr/>
          <p:nvPr/>
        </p:nvSpPr>
        <p:spPr>
          <a:xfrm>
            <a:off x="3502152"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Active partners (BR / US / UAE)</a:t>
            </a:r>
            <a:endParaRPr lang="en-US" sz="1100" dirty="0"/>
          </a:p>
        </p:txBody>
      </p:sp>
      <p:sp>
        <p:nvSpPr>
          <p:cNvPr id="17" name="Shape 15"/>
          <p:cNvSpPr/>
          <p:nvPr/>
        </p:nvSpPr>
        <p:spPr>
          <a:xfrm>
            <a:off x="6181344" y="3291840"/>
            <a:ext cx="2697480" cy="1554480"/>
          </a:xfrm>
          <a:prstGeom prst="rect">
            <a:avLst/>
          </a:prstGeom>
          <a:solidFill>
            <a:srgbClr val="FFFFFF"/>
          </a:solidFill>
          <a:ln w="12700">
            <a:solidFill>
              <a:srgbClr val="CADCFC"/>
            </a:solidFill>
            <a:prstDash val="solid"/>
          </a:ln>
        </p:spPr>
      </p:sp>
      <p:sp>
        <p:nvSpPr>
          <p:cNvPr id="18" name="Shape 16"/>
          <p:cNvSpPr/>
          <p:nvPr/>
        </p:nvSpPr>
        <p:spPr>
          <a:xfrm>
            <a:off x="6181344" y="3291840"/>
            <a:ext cx="2697480" cy="54864"/>
          </a:xfrm>
          <a:prstGeom prst="rect">
            <a:avLst/>
          </a:prstGeom>
          <a:solidFill>
            <a:srgbClr val="D4AF37"/>
          </a:solidFill>
          <a:ln w="12700">
            <a:solidFill>
              <a:srgbClr val="D4AF37"/>
            </a:solidFill>
            <a:prstDash val="solid"/>
          </a:ln>
        </p:spPr>
      </p:sp>
      <p:sp>
        <p:nvSpPr>
          <p:cNvPr id="19" name="Text 17"/>
          <p:cNvSpPr/>
          <p:nvPr/>
        </p:nvSpPr>
        <p:spPr>
          <a:xfrm>
            <a:off x="6364224" y="3474720"/>
            <a:ext cx="2377440" cy="640080"/>
          </a:xfrm>
          <a:prstGeom prst="rect">
            <a:avLst/>
          </a:prstGeom>
          <a:noFill/>
          <a:ln/>
        </p:spPr>
        <p:txBody>
          <a:bodyPr wrap="square" lIns="0" tIns="0" rIns="0" bIns="0" rtlCol="0" anchor="ctr"/>
          <a:lstStyle/>
          <a:p>
            <a:pPr marL="0" indent="0">
              <a:buNone/>
            </a:pPr>
            <a:r>
              <a:rPr lang="en-US" sz="2600" b="1">
                <a:solidFill>
                  <a:srgbClr val="0F1B3D"/>
                </a:solidFill>
                <a:latin typeface="Calibri"/>
                <a:ea typeface="Calibri"/>
                <a:cs typeface="Calibri"/>
              </a:rPr>
              <a:t>4</a:t>
            </a:r>
            <a:endParaRPr lang="en-US" sz="2600" dirty="0"/>
          </a:p>
        </p:txBody>
      </p:sp>
      <p:sp>
        <p:nvSpPr>
          <p:cNvPr id="20" name="Text 18"/>
          <p:cNvSpPr/>
          <p:nvPr/>
        </p:nvSpPr>
        <p:spPr>
          <a:xfrm>
            <a:off x="6364224"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Countries with active operations</a:t>
            </a:r>
            <a:endParaRPr lang="en-US" sz="1100" dirty="0"/>
          </a:p>
        </p:txBody>
      </p:sp>
      <p:sp>
        <p:nvSpPr>
          <p:cNvPr id="21" name="Shape 19"/>
          <p:cNvSpPr/>
          <p:nvPr/>
        </p:nvSpPr>
        <p:spPr>
          <a:xfrm>
            <a:off x="9043416" y="3291840"/>
            <a:ext cx="2697480" cy="1554480"/>
          </a:xfrm>
          <a:prstGeom prst="rect">
            <a:avLst/>
          </a:prstGeom>
          <a:solidFill>
            <a:srgbClr val="FFFFFF"/>
          </a:solidFill>
          <a:ln w="12700">
            <a:solidFill>
              <a:srgbClr val="CADCFC"/>
            </a:solidFill>
            <a:prstDash val="solid"/>
          </a:ln>
        </p:spPr>
      </p:sp>
      <p:sp>
        <p:nvSpPr>
          <p:cNvPr id="22" name="Shape 20"/>
          <p:cNvSpPr/>
          <p:nvPr/>
        </p:nvSpPr>
        <p:spPr>
          <a:xfrm>
            <a:off x="9043416" y="3291840"/>
            <a:ext cx="2697480" cy="54864"/>
          </a:xfrm>
          <a:prstGeom prst="rect">
            <a:avLst/>
          </a:prstGeom>
          <a:solidFill>
            <a:srgbClr val="D4AF37"/>
          </a:solidFill>
          <a:ln w="12700">
            <a:solidFill>
              <a:srgbClr val="D4AF37"/>
            </a:solidFill>
            <a:prstDash val="solid"/>
          </a:ln>
        </p:spPr>
      </p:sp>
      <p:sp>
        <p:nvSpPr>
          <p:cNvPr id="23" name="Text 21"/>
          <p:cNvSpPr/>
          <p:nvPr/>
        </p:nvSpPr>
        <p:spPr>
          <a:xfrm>
            <a:off x="9226296" y="347472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+33%</a:t>
            </a:r>
            <a:endParaRPr lang="en-US" sz="2600" dirty="0"/>
          </a:p>
        </p:txBody>
      </p:sp>
      <p:sp>
        <p:nvSpPr>
          <p:cNvPr id="24" name="Text 22"/>
          <p:cNvSpPr/>
          <p:nvPr/>
        </p:nvSpPr>
        <p:spPr>
          <a:xfrm>
            <a:off x="9226296" y="4160520"/>
            <a:ext cx="2377440" cy="64008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YoY growth, BR → US corridor</a:t>
            </a:r>
            <a:endParaRPr lang="en-US" sz="1100" dirty="0"/>
          </a:p>
        </p:txBody>
      </p:sp>
      <p:sp>
        <p:nvSpPr>
          <p:cNvPr id="25" name="Shape 23"/>
          <p:cNvSpPr/>
          <p:nvPr/>
        </p:nvSpPr>
        <p:spPr>
          <a:xfrm>
            <a:off x="457200" y="5120640"/>
            <a:ext cx="11247120" cy="1051560"/>
          </a:xfrm>
          <a:prstGeom prst="rect">
            <a:avLst/>
          </a:prstGeom>
          <a:solidFill>
            <a:srgbClr val="0F1B3D"/>
          </a:solidFill>
          <a:ln w="12700">
            <a:solidFill>
              <a:srgbClr val="0F1B3D"/>
            </a:solidFill>
            <a:prstDash val="solid"/>
          </a:ln>
        </p:spPr>
      </p:sp>
      <p:sp>
        <p:nvSpPr>
          <p:cNvPr id="26" name="Shape 24"/>
          <p:cNvSpPr/>
          <p:nvPr/>
        </p:nvSpPr>
        <p:spPr>
          <a:xfrm>
            <a:off x="457200" y="5120640"/>
            <a:ext cx="91440" cy="1051560"/>
          </a:xfrm>
          <a:prstGeom prst="rect">
            <a:avLst/>
          </a:prstGeom>
          <a:solidFill>
            <a:srgbClr val="D4AF37"/>
          </a:solidFill>
          <a:ln w="12700">
            <a:solidFill>
              <a:srgbClr val="D4AF37"/>
            </a:solidFill>
            <a:prstDash val="solid"/>
          </a:ln>
        </p:spPr>
      </p:sp>
      <p:sp>
        <p:nvSpPr>
          <p:cNvPr id="27" name="Text 25"/>
          <p:cNvSpPr/>
          <p:nvPr/>
        </p:nvSpPr>
        <p:spPr>
          <a:xfrm>
            <a:off x="777240" y="5212080"/>
            <a:ext cx="10607040" cy="2743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ANCHOR PARTNERSHIP</a:t>
            </a:r>
            <a:endParaRPr lang="en-US" sz="1000" dirty="0"/>
          </a:p>
        </p:txBody>
      </p:sp>
      <p:sp>
        <p:nvSpPr>
          <p:cNvPr id="28" name="Text 26"/>
          <p:cNvSpPr/>
          <p:nvPr/>
        </p:nvSpPr>
        <p:spPr>
          <a:xfrm>
            <a:off x="777240" y="5486400"/>
            <a:ext cx="10607040" cy="64008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Partnership with Brazil's largest homebuilder — ~8,000 unit/year inventory accessible through Glemo. Revenue potential at full ramp: up to USD 8M/year from this single partnership.</a:t>
            </a:r>
            <a:endParaRPr lang="en-US" sz="1200" dirty="0"/>
          </a:p>
        </p:txBody>
      </p:sp>
      <p:sp>
        <p:nvSpPr>
          <p:cNvPr id="29" name="Text 27"/>
          <p:cNvSpPr/>
          <p:nvPr/>
        </p:nvSpPr>
        <p:spPr>
          <a:xfrm>
            <a:off x="457200" y="6263640"/>
            <a:ext cx="11247120" cy="201168"/>
          </a:xfrm>
          <a:prstGeom prst="rect">
            <a:avLst/>
          </a:prstGeom>
          <a:noFill/>
          <a:ln/>
        </p:spPr>
        <p:txBody>
          <a:bodyPr wrap="square" lIns="0" tIns="0" rIns="0" bIns="0" rtlCol="0" anchor="ctr"/>
          <a:lstStyle/>
          <a:p>
            <a:pPr marL="0" indent="0">
              <a:buNone/>
            </a:pPr>
            <a:r>
              <a:rPr lang="en-US" sz="800" i="1" dirty="0">
                <a:solidFill>
                  <a:srgbClr val="5A6378"/>
                </a:solidFill>
                <a:latin typeface="Calibri" pitchFamily="34" charset="0"/>
                <a:ea typeface="Calibri" pitchFamily="34" charset="-122"/>
                <a:cs typeface="Calibri" pitchFamily="34" charset="-120"/>
              </a:rPr>
              <a:t>Note: USD 6M+ refers to GMV intermediated through Glemo, not net company revenue.</a:t>
            </a:r>
            <a:endParaRPr lang="en-US" sz="800" dirty="0"/>
          </a:p>
        </p:txBody>
      </p:sp>
    </p:spTree>
  </p:cSld>
  <p:clrMapOvr>
    <a:masterClrMapping/>
  </p:clrMapOvr>
</p:sld>
</file>

<file path=ppt/slides/slide9.xml><?xml version="1.0" encoding="utf-8"?>
<p:sld xmlns:a="http://schemas.openxmlformats.org/drawingml/2006/main" xmlns:p="http://schemas.openxmlformats.org/presentationml/2006/main">
  <p:cSld name="Competition">
    <p:bg>
      <p:bgPr>
        <a:solidFill>
          <a:srgbClr val="FFFFFF"/>
        </a:solidFill>
        <a:effectLst/>
      </p:bgPr>
    </p:bg>
    <p:spTree>
      <p:nvGrpSpPr>
        <p:cNvPr id="1" name=""/>
        <p:cNvGrpSpPr/>
        <p:nvPr/>
      </p:nvGrpSpPr>
      <p:grpSpPr>
        <a:xfrm>
          <a:off x="0" y="0"/>
          <a:ext cx="0" cy="0"/>
          <a:chOff x="0" y="0"/>
          <a:chExt cx="0" cy="0"/>
        </a:xfrm>
      </p:grpSpPr>
      <p:sp>
        <p:nvSpPr>
          <p:cNvPr id="2" name="LeftBar"/>
          <p:cNvSpPr/>
          <p:nvPr/>
        </p:nvSpPr>
        <p:spPr>
          <a:xfrm>
            <a:off x="0" y="0"/>
            <a:ext cx="164592" cy="6858000"/>
          </a:xfrm>
          <a:prstGeom prst="rect">
            <a:avLst/>
          </a:prstGeom>
          <a:solidFill>
            <a:srgbClr val="D4AF37"/>
          </a:solidFill>
          <a:ln>
            <a:solidFill>
              <a:srgbClr val="D4AF37"/>
            </a:solidFill>
          </a:ln>
        </p:spPr>
      </p:sp>
      <p:sp>
        <p:nvSpPr>
          <p:cNvPr id="3" name="Section"/>
          <p:cNvSpPr/>
          <p:nvPr/>
        </p:nvSpPr>
        <p:spPr>
          <a:xfrm>
            <a:off x="457200" y="228600"/>
            <a:ext cx="4000000" cy="228600"/>
          </a:xfrm>
          <a:prstGeom prst="rect">
            <a:avLst/>
          </a:prstGeom>
          <a:noFill/>
          <a:ln>
            <a:noFill/>
          </a:ln>
        </p:spPr>
        <p:txBody>
          <a:bodyPr wrap="square" lIns="0" tIns="0" rIns="0" bIns="0" rtlCol="0"/>
          <a:lstStyle/>
          <a:p>
            <a:pPr marL="0" indent="0">
              <a:buNone/>
            </a:pPr>
            <a:r>
              <a:rPr lang="en-US" sz="900" b="0" dirty="0">
                <a:solidFill>
                  <a:srgbClr val="5A6378"/>
                </a:solidFill>
                <a:latin typeface="Calibri"/>
              </a:rPr>
              <a:t>C O M P E T I T I O N</a:t>
            </a:r>
          </a:p>
        </p:txBody>
      </p:sp>
      <p:sp>
        <p:nvSpPr>
          <p:cNvPr id="4" name="Title"/>
          <p:cNvSpPr/>
          <p:nvPr/>
        </p:nvSpPr>
        <p:spPr>
          <a:xfrm>
            <a:off x="457200" y="457200"/>
            <a:ext cx="11582800" cy="914400"/>
          </a:xfrm>
          <a:prstGeom prst="rect">
            <a:avLst/>
          </a:prstGeom>
          <a:noFill/>
          <a:ln>
            <a:noFill/>
          </a:ln>
        </p:spPr>
        <p:txBody>
          <a:bodyPr wrap="square" lIns="0" tIns="0" rIns="0" bIns="0" rtlCol="0"/>
          <a:lstStyle/>
          <a:p>
            <a:pPr marL="0" indent="0">
              <a:buNone/>
            </a:pPr>
            <a:r>
              <a:rPr lang="en-US" sz="3200" b="1" dirty="0">
                <a:solidFill>
                  <a:srgbClr val="0F1B3D"/>
                </a:solidFill>
                <a:latin typeface="Calibri"/>
              </a:rPr>
              <a:t>Glemo is not a listing portal.</a:t>
            </a:r>
          </a:p>
          <a:p>
            <a:pPr marL="0" indent="0">
              <a:buNone/>
            </a:pPr>
            <a:r>
              <a:rPr lang="en-US" sz="3200" b="1" dirty="0">
                <a:solidFill>
                  <a:srgbClr val="0F1B3D"/>
                </a:solidFill>
                <a:latin typeface="Calibri"/>
              </a:rPr>
              <a:t>It is the conversion engine.</a:t>
            </a:r>
          </a:p>
        </p:txBody>
      </p:sp>
      <p:sp>
        <p:nvSpPr>
          <p:cNvPr id="5" name="Subtitle"/>
          <p:cNvSpPr/>
          <p:nvPr/>
        </p:nvSpPr>
        <p:spPr>
          <a:xfrm>
            <a:off x="457200" y="1400000"/>
            <a:ext cx="11582800" cy="266700"/>
          </a:xfrm>
          <a:prstGeom prst="rect">
            <a:avLst/>
          </a:prstGeom>
          <a:noFill/>
          <a:ln>
            <a:noFill/>
          </a:ln>
        </p:spPr>
        <p:txBody>
          <a:bodyPr wrap="square" lIns="0" tIns="0" rIns="0" bIns="0" rtlCol="0"/>
          <a:lstStyle/>
          <a:p>
            <a:pPr marL="0" indent="0">
              <a:buNone/>
            </a:pPr>
            <a:r>
              <a:rPr lang="en-US" sz="1000" b="0" i="1" dirty="0">
                <a:solidFill>
                  <a:srgbClr val="5A6378"/>
                </a:solidFill>
                <a:latin typeface="Calibri"/>
              </a:rPr>
              <a:t>OLX dominates used listings. Quinto Andar owns rentals. Loft does residential facelifts. No one operates new launches at scale — that is Glemo's uncontested territory.</a:t>
            </a:r>
          </a:p>
        </p:txBody>
      </p:sp>
      <p:sp>
        <p:nvSpPr>
          <p:cNvPr id="6" name="MapBg"/>
          <p:cNvSpPr/>
          <p:nvPr/>
        </p:nvSpPr>
        <p:spPr>
          <a:xfrm>
            <a:off x="457200" y="1727200"/>
            <a:ext cx="11582800" cy="4597600"/>
          </a:xfrm>
          <a:prstGeom prst="rect">
            <a:avLst/>
          </a:prstGeom>
          <a:solidFill>
            <a:srgbClr val="F8F9FC"/>
          </a:solidFill>
          <a:ln w="12700">
            <a:solidFill>
              <a:srgbClr val="CADCFC"/>
            </a:solidFill>
          </a:ln>
        </p:spPr>
      </p:sp>
      <p:sp>
        <p:nvSpPr>
          <p:cNvPr id="7" name="YAxis"/>
          <p:cNvSpPr/>
          <p:nvPr/>
        </p:nvSpPr>
        <p:spPr>
          <a:xfrm>
            <a:off x="6248600" y="1879800"/>
            <a:ext cx="12700" cy="4419600"/>
          </a:xfrm>
          <a:prstGeom prst="rect">
            <a:avLst/>
          </a:prstGeom>
          <a:solidFill>
            <a:srgbClr val="CADCFC"/>
          </a:solidFill>
          <a:ln>
            <a:noFill/>
          </a:ln>
        </p:spPr>
      </p:sp>
      <p:sp>
        <p:nvSpPr>
          <p:cNvPr id="8" name="XAxis"/>
          <p:cNvSpPr/>
          <p:nvPr/>
        </p:nvSpPr>
        <p:spPr>
          <a:xfrm>
            <a:off x="609600" y="4039200"/>
            <a:ext cx="11278800" cy="12700"/>
          </a:xfrm>
          <a:prstGeom prst="rect">
            <a:avLst/>
          </a:prstGeom>
          <a:solidFill>
            <a:srgbClr val="CADCFC"/>
          </a:solidFill>
          <a:ln>
            <a:noFill/>
          </a:ln>
        </p:spPr>
      </p:sp>
      <p:sp>
        <p:nvSpPr>
          <p:cNvPr id="9" name="YTop"/>
          <p:cNvSpPr/>
          <p:nvPr/>
        </p:nvSpPr>
        <p:spPr>
          <a:xfrm>
            <a:off x="4800600" y="1752600"/>
            <a:ext cx="2895800" cy="228600"/>
          </a:xfrm>
          <a:prstGeom prst="rect">
            <a:avLst/>
          </a:prstGeom>
          <a:noFill/>
          <a:ln>
            <a:noFill/>
          </a:ln>
        </p:spPr>
        <p:txBody>
          <a:bodyPr wrap="square" lIns="0" tIns="0" rIns="0" bIns="0" rtlCol="0" anchor="ctr"/>
          <a:lstStyle/>
          <a:p>
            <a:pPr marL="0" indent="0" algn="ctr">
              <a:buNone/>
            </a:pPr>
            <a:r>
              <a:rPr lang="en-US" sz="800" b="1" dirty="0">
                <a:solidFill>
                  <a:srgbClr val="0F1B3D"/>
                </a:solidFill>
                <a:latin typeface="Calibri"/>
              </a:rPr>
              <a:t>SUCCESS-BASED MODEL</a:t>
            </a:r>
          </a:p>
        </p:txBody>
      </p:sp>
      <p:sp>
        <p:nvSpPr>
          <p:cNvPr id="10" name="YBottom"/>
          <p:cNvSpPr/>
          <p:nvPr/>
        </p:nvSpPr>
        <p:spPr>
          <a:xfrm>
            <a:off x="4800600" y="6096000"/>
            <a:ext cx="2895800" cy="228600"/>
          </a:xfrm>
          <a:prstGeom prst="rect">
            <a:avLst/>
          </a:prstGeom>
          <a:noFill/>
          <a:ln>
            <a:noFill/>
          </a:ln>
        </p:spPr>
        <p:txBody>
          <a:bodyPr wrap="square" lIns="0" tIns="0" rIns="0" bIns="0" rtlCol="0" anchor="ctr"/>
          <a:lstStyle/>
          <a:p>
            <a:pPr marL="0" indent="0" algn="ctr">
              <a:buNone/>
            </a:pPr>
            <a:r>
              <a:rPr lang="en-US" sz="800" b="1" dirty="0">
                <a:solidFill>
                  <a:srgbClr val="5A6378"/>
                </a:solidFill>
                <a:latin typeface="Calibri"/>
              </a:rPr>
              <a:t>LISTING / SUBSCRIPTION</a:t>
            </a:r>
          </a:p>
        </p:txBody>
      </p:sp>
      <p:sp>
        <p:nvSpPr>
          <p:cNvPr id="11" name="XLeft"/>
          <p:cNvSpPr/>
          <p:nvPr/>
        </p:nvSpPr>
        <p:spPr>
          <a:xfrm>
            <a:off x="609600" y="4038600"/>
            <a:ext cx="1828800" cy="228600"/>
          </a:xfrm>
          <a:prstGeom prst="rect">
            <a:avLst/>
          </a:prstGeom>
          <a:noFill/>
          <a:ln>
            <a:noFill/>
          </a:ln>
        </p:spPr>
        <p:txBody>
          <a:bodyPr wrap="square" lIns="0" tIns="0" rIns="0" bIns="0" rtlCol="0" anchor="ctr"/>
          <a:lstStyle/>
          <a:p>
            <a:pPr marL="0" indent="0">
              <a:buNone/>
            </a:pPr>
            <a:r>
              <a:rPr lang="en-US" sz="800" b="1" dirty="0">
                <a:solidFill>
                  <a:srgbClr val="5A6378"/>
                </a:solidFill>
                <a:latin typeface="Calibri"/>
              </a:rPr>
              <a:t>USED / RENTAL</a:t>
            </a:r>
          </a:p>
        </p:txBody>
      </p:sp>
      <p:sp>
        <p:nvSpPr>
          <p:cNvPr id="12" name="XRight"/>
          <p:cNvSpPr/>
          <p:nvPr/>
        </p:nvSpPr>
        <p:spPr>
          <a:xfrm>
            <a:off x="9525000" y="4038600"/>
            <a:ext cx="2133600" cy="228600"/>
          </a:xfrm>
          <a:prstGeom prst="rect">
            <a:avLst/>
          </a:prstGeom>
          <a:noFill/>
          <a:ln>
            <a:noFill/>
          </a:ln>
        </p:spPr>
        <p:txBody>
          <a:bodyPr wrap="square" lIns="0" tIns="0" rIns="0" bIns="0" rtlCol="0" anchor="ctr"/>
          <a:lstStyle/>
          <a:p>
            <a:pPr marL="0" indent="0" algn="r">
              <a:buNone/>
            </a:pPr>
            <a:r>
              <a:rPr lang="en-US" sz="800" b="1" dirty="0">
                <a:solidFill>
                  <a:srgbClr val="0F1B3D"/>
                </a:solidFill>
                <a:latin typeface="Calibri"/>
              </a:rPr>
              <a:t>NEW / CROSS-BORDER</a:t>
            </a:r>
          </a:p>
        </p:txBody>
      </p:sp>
      <p:sp>
        <p:nvSpPr>
          <p:cNvPr id="13" name="OLX"/>
          <p:cNvSpPr/>
          <p:nvPr/>
        </p:nvSpPr>
        <p:spPr>
          <a:xfrm>
            <a:off x="1524000" y="4648200"/>
            <a:ext cx="609600" cy="609600"/>
          </a:xfrm>
          <a:prstGeom prst="ellipse">
            <a:avLst/>
          </a:prstGeom>
          <a:solidFill>
            <a:srgbClr val="CADCFC"/>
          </a:solidFill>
          <a:ln w="19050">
            <a:solidFill>
              <a:srgbClr val="5A6378"/>
            </a:solidFill>
          </a:ln>
        </p:spPr>
      </p:sp>
      <p:sp>
        <p:nvSpPr>
          <p:cNvPr id="14" name="OLXLabel"/>
          <p:cNvSpPr/>
          <p:nvPr/>
        </p:nvSpPr>
        <p:spPr>
          <a:xfrm>
            <a:off x="1219200" y="5334000"/>
            <a:ext cx="1219200" cy="228600"/>
          </a:xfrm>
          <a:prstGeom prst="rect">
            <a:avLst/>
          </a:prstGeom>
          <a:noFill/>
          <a:ln>
            <a:noFill/>
          </a:ln>
        </p:spPr>
        <p:txBody>
          <a:bodyPr wrap="square" lIns="0" tIns="0" rIns="0" bIns="0" rtlCol="0" anchor="ctr"/>
          <a:lstStyle/>
          <a:p>
            <a:pPr marL="0" indent="0" algn="ctr">
              <a:buNone/>
            </a:pPr>
            <a:r>
              <a:rPr lang="en-US" sz="900" b="1" dirty="0">
                <a:solidFill>
                  <a:srgbClr val="5A6378"/>
                </a:solidFill>
                <a:latin typeface="Calibri"/>
              </a:rPr>
              <a:t>OLX</a:t>
            </a:r>
          </a:p>
          <a:p>
            <a:pPr marL="0" indent="0" algn="ctr">
              <a:buNone/>
            </a:pPr>
            <a:r>
              <a:rPr lang="en-US" sz="700" b="0" dirty="0">
                <a:solidFill>
                  <a:srgbClr val="5A6378"/>
                </a:solidFill>
                <a:latin typeface="Calibri"/>
              </a:rPr>
              <a:t>Used listings</a:t>
            </a:r>
          </a:p>
        </p:txBody>
      </p:sp>
      <p:sp>
        <p:nvSpPr>
          <p:cNvPr id="15" name="QA"/>
          <p:cNvSpPr/>
          <p:nvPr/>
        </p:nvSpPr>
        <p:spPr>
          <a:xfrm>
            <a:off x="2743200" y="4419600"/>
            <a:ext cx="609600" cy="609600"/>
          </a:xfrm>
          <a:prstGeom prst="ellipse">
            <a:avLst/>
          </a:prstGeom>
          <a:solidFill>
            <a:srgbClr val="CADCFC"/>
          </a:solidFill>
          <a:ln w="19050">
            <a:solidFill>
              <a:srgbClr val="5A6378"/>
            </a:solidFill>
          </a:ln>
        </p:spPr>
      </p:sp>
      <p:sp>
        <p:nvSpPr>
          <p:cNvPr id="16" name="QALabel"/>
          <p:cNvSpPr/>
          <p:nvPr/>
        </p:nvSpPr>
        <p:spPr>
          <a:xfrm>
            <a:off x="2286000" y="5105400"/>
            <a:ext cx="1524000" cy="228600"/>
          </a:xfrm>
          <a:prstGeom prst="rect">
            <a:avLst/>
          </a:prstGeom>
          <a:noFill/>
          <a:ln>
            <a:noFill/>
          </a:ln>
        </p:spPr>
        <p:txBody>
          <a:bodyPr wrap="square" lIns="0" tIns="0" rIns="0" bIns="0" rtlCol="0" anchor="ctr"/>
          <a:lstStyle/>
          <a:p>
            <a:pPr marL="0" indent="0" algn="ctr">
              <a:buNone/>
            </a:pPr>
            <a:r>
              <a:rPr lang="en-US" sz="900" b="1" dirty="0">
                <a:solidFill>
                  <a:srgbClr val="5A6378"/>
                </a:solidFill>
                <a:latin typeface="Calibri"/>
              </a:rPr>
              <a:t>Quinto Andar</a:t>
            </a:r>
          </a:p>
          <a:p>
            <a:pPr marL="0" indent="0" algn="ctr">
              <a:buNone/>
            </a:pPr>
            <a:r>
              <a:rPr lang="en-US" sz="700" b="0" dirty="0">
                <a:solidFill>
                  <a:srgbClr val="5A6378"/>
                </a:solidFill>
                <a:latin typeface="Calibri"/>
              </a:rPr>
              <a:t>Long-term rentals</a:t>
            </a:r>
          </a:p>
        </p:txBody>
      </p:sp>
      <p:sp>
        <p:nvSpPr>
          <p:cNvPr id="17" name="Loft"/>
          <p:cNvSpPr/>
          <p:nvPr/>
        </p:nvSpPr>
        <p:spPr>
          <a:xfrm>
            <a:off x="2133600" y="3276600"/>
            <a:ext cx="609600" cy="609600"/>
          </a:xfrm>
          <a:prstGeom prst="ellipse">
            <a:avLst/>
          </a:prstGeom>
          <a:solidFill>
            <a:srgbClr val="CADCFC"/>
          </a:solidFill>
          <a:ln w="19050">
            <a:solidFill>
              <a:srgbClr val="5A6378"/>
            </a:solidFill>
          </a:ln>
        </p:spPr>
      </p:sp>
      <p:sp>
        <p:nvSpPr>
          <p:cNvPr id="18" name="LoftLabel"/>
          <p:cNvSpPr/>
          <p:nvPr/>
        </p:nvSpPr>
        <p:spPr>
          <a:xfrm>
            <a:off x="1828800" y="2971800"/>
            <a:ext cx="1219200" cy="228600"/>
          </a:xfrm>
          <a:prstGeom prst="rect">
            <a:avLst/>
          </a:prstGeom>
          <a:noFill/>
          <a:ln>
            <a:noFill/>
          </a:ln>
        </p:spPr>
        <p:txBody>
          <a:bodyPr wrap="square" lIns="0" tIns="0" rIns="0" bIns="0" rtlCol="0" anchor="ctr"/>
          <a:lstStyle/>
          <a:p>
            <a:pPr marL="0" indent="0" algn="ctr">
              <a:buNone/>
            </a:pPr>
            <a:r>
              <a:rPr lang="en-US" sz="900" b="1" dirty="0">
                <a:solidFill>
                  <a:srgbClr val="5A6378"/>
                </a:solidFill>
                <a:latin typeface="Calibri"/>
              </a:rPr>
              <a:t>Loft</a:t>
            </a:r>
          </a:p>
          <a:p>
            <a:pPr marL="0" indent="0" algn="ctr">
              <a:buNone/>
            </a:pPr>
            <a:r>
              <a:rPr lang="en-US" sz="700" b="0" dirty="0">
                <a:solidFill>
                  <a:srgbClr val="5A6378"/>
                </a:solidFill>
                <a:latin typeface="Calibri"/>
              </a:rPr>
              <a:t>Residential facelifts</a:t>
            </a:r>
          </a:p>
        </p:txBody>
      </p:sp>
      <p:sp>
        <p:nvSpPr>
          <p:cNvPr id="19" name="Glemo"/>
          <p:cNvSpPr/>
          <p:nvPr/>
        </p:nvSpPr>
        <p:spPr>
          <a:xfrm>
            <a:off x="9906000" y="1879800"/>
            <a:ext cx="914400" cy="914400"/>
          </a:xfrm>
          <a:prstGeom prst="ellipse">
            <a:avLst/>
          </a:prstGeom>
          <a:solidFill>
            <a:srgbClr val="D4AF37"/>
          </a:solidFill>
          <a:ln w="0">
            <a:noFill/>
          </a:ln>
        </p:spPr>
      </p:sp>
      <p:sp>
        <p:nvSpPr>
          <p:cNvPr id="2" name="LeftBar"/>
          <p:cNvSpPr/>
          <p:nvPr/>
        </p:nvSpPr>
        <p:spPr>
          <a:xfrm>
            <a:off x="0" y="0"/>
            <a:ext cx="164592" cy="6858000"/>
          </a:xfrm>
          <a:prstGeom prst="rect">
            <a:avLst/>
          </a:prstGeom>
          <a:solidFill>
            <a:srgbClr val="D4AF37"/>
          </a:solidFill>
          <a:ln>
            <a:solidFill>
              <a:srgbClr val="D4AF37"/>
            </a:solidFill>
          </a:ln>
        </p:spPr>
      </p:sp>
      <p:sp>
        <p:nvSpPr>
          <p:cNvPr id="3" name="Section"/>
          <p:cNvSpPr/>
          <p:nvPr/>
        </p:nvSpPr>
        <p:spPr>
          <a:xfrm>
            <a:off x="457200" y="228600"/>
            <a:ext cx="4000000" cy="228600"/>
          </a:xfrm>
          <a:prstGeom prst="rect">
            <a:avLst/>
          </a:prstGeom>
          <a:noFill/>
          <a:ln>
            <a:noFill/>
          </a:ln>
        </p:spPr>
        <p:txBody>
          <a:bodyPr wrap="square" lIns="0" tIns="0" rIns="0" bIns="0" rtlCol="0"/>
          <a:lstStyle/>
          <a:p>
            <a:pPr marL="0" indent="0">
              <a:buNone/>
            </a:pPr>
            <a:r>
              <a:rPr lang="en-US" sz="900" b="0" dirty="0">
                <a:solidFill>
                  <a:srgbClr val="5A6378"/>
                </a:solidFill>
                <a:latin typeface="Calibri"/>
              </a:rPr>
              <a:t>C O M P E T I T I O N</a:t>
            </a:r>
          </a:p>
        </p:txBody>
      </p:sp>
      <p:sp>
        <p:nvSpPr>
          <p:cNvPr id="4" name="Title"/>
          <p:cNvSpPr/>
          <p:nvPr/>
        </p:nvSpPr>
        <p:spPr>
          <a:xfrm>
            <a:off x="457200" y="457200"/>
            <a:ext cx="11582800" cy="914400"/>
          </a:xfrm>
          <a:prstGeom prst="rect">
            <a:avLst/>
          </a:prstGeom>
          <a:noFill/>
          <a:ln>
            <a:noFill/>
          </a:ln>
        </p:spPr>
        <p:txBody>
          <a:bodyPr wrap="square" lIns="0" tIns="0" rIns="0" bIns="0" rtlCol="0"/>
          <a:lstStyle/>
          <a:p>
            <a:pPr marL="0" indent="0">
              <a:buNone/>
            </a:pPr>
            <a:r>
              <a:rPr lang="en-US" sz="3200" b="1" dirty="0">
                <a:solidFill>
                  <a:srgbClr val="0F1B3D"/>
                </a:solidFill>
                <a:latin typeface="Calibri"/>
              </a:rPr>
              <a:t>Glemo is not a listing portal.</a:t>
            </a:r>
          </a:p>
          <a:p>
            <a:pPr marL="0" indent="0">
              <a:buNone/>
            </a:pPr>
            <a:r>
              <a:rPr lang="en-US" sz="3200" b="1" dirty="0">
                <a:solidFill>
                  <a:srgbClr val="0F1B3D"/>
                </a:solidFill>
                <a:latin typeface="Calibri"/>
              </a:rPr>
              <a:t>It is the conversion engine.</a:t>
            </a:r>
          </a:p>
        </p:txBody>
      </p:sp>
      <p:sp>
        <p:nvSpPr>
          <p:cNvPr id="5" name="Subtitle"/>
          <p:cNvSpPr/>
          <p:nvPr/>
        </p:nvSpPr>
        <p:spPr>
          <a:xfrm>
            <a:off x="457200" y="1400000"/>
            <a:ext cx="11582800" cy="266700"/>
          </a:xfrm>
          <a:prstGeom prst="rect">
            <a:avLst/>
          </a:prstGeom>
          <a:noFill/>
          <a:ln>
            <a:noFill/>
          </a:ln>
        </p:spPr>
        <p:txBody>
          <a:bodyPr wrap="square" lIns="0" tIns="0" rIns="0" bIns="0" rtlCol="0"/>
          <a:lstStyle/>
          <a:p>
            <a:pPr marL="0" indent="0">
              <a:buNone/>
            </a:pPr>
            <a:r>
              <a:rPr lang="en-US" sz="1000" b="0" i="1" dirty="0">
                <a:solidFill>
                  <a:srgbClr val="5A6378"/>
                </a:solidFill>
                <a:latin typeface="Calibri"/>
              </a:rPr>
              <a:t>OLX dominates used listings. Quinto Andar owns rentals. Loft does residential facelifts. No one operates new launches at scale — that is Glemo's uncontested territory.</a:t>
            </a:r>
          </a:p>
        </p:txBody>
      </p:sp>
      <p:sp>
        <p:nvSpPr>
          <p:cNvPr id="6" name="MapBg"/>
          <p:cNvSpPr/>
          <p:nvPr/>
        </p:nvSpPr>
        <p:spPr>
          <a:xfrm>
            <a:off x="457200" y="1727200"/>
            <a:ext cx="11582800" cy="4597600"/>
          </a:xfrm>
          <a:prstGeom prst="rect">
            <a:avLst/>
          </a:prstGeom>
          <a:solidFill>
            <a:srgbClr val="F8F9FC"/>
          </a:solidFill>
          <a:ln w="12700">
            <a:solidFill>
              <a:srgbClr val="CADCFC"/>
            </a:solidFill>
          </a:ln>
        </p:spPr>
      </p:sp>
      <p:sp>
        <p:nvSpPr>
          <p:cNvPr id="7" name="YAxis"/>
          <p:cNvSpPr/>
          <p:nvPr/>
        </p:nvSpPr>
        <p:spPr>
          <a:xfrm>
            <a:off x="6248600" y="1879800"/>
            <a:ext cx="12700" cy="4419600"/>
          </a:xfrm>
          <a:prstGeom prst="rect">
            <a:avLst/>
          </a:prstGeom>
          <a:solidFill>
            <a:srgbClr val="CADCFC"/>
          </a:solidFill>
          <a:ln>
            <a:noFill/>
          </a:ln>
        </p:spPr>
      </p:sp>
      <p:sp>
        <p:nvSpPr>
          <p:cNvPr id="8" name="XAxis"/>
          <p:cNvSpPr/>
          <p:nvPr/>
        </p:nvSpPr>
        <p:spPr>
          <a:xfrm>
            <a:off x="609600" y="4039200"/>
            <a:ext cx="11278800" cy="12700"/>
          </a:xfrm>
          <a:prstGeom prst="rect">
            <a:avLst/>
          </a:prstGeom>
          <a:solidFill>
            <a:srgbClr val="CADCFC"/>
          </a:solidFill>
          <a:ln>
            <a:noFill/>
          </a:ln>
        </p:spPr>
      </p:sp>
      <p:sp>
        <p:nvSpPr>
          <p:cNvPr id="9" name="YTop"/>
          <p:cNvSpPr/>
          <p:nvPr/>
        </p:nvSpPr>
        <p:spPr>
          <a:xfrm>
            <a:off x="4800600" y="1752600"/>
            <a:ext cx="2895800" cy="228600"/>
          </a:xfrm>
          <a:prstGeom prst="rect">
            <a:avLst/>
          </a:prstGeom>
          <a:noFill/>
          <a:ln>
            <a:noFill/>
          </a:ln>
        </p:spPr>
        <p:txBody>
          <a:bodyPr wrap="square" lIns="0" tIns="0" rIns="0" bIns="0" rtlCol="0" anchor="ctr"/>
          <a:lstStyle/>
          <a:p>
            <a:pPr marL="0" indent="0" algn="ctr">
              <a:buNone/>
            </a:pPr>
            <a:r>
              <a:rPr lang="en-US" sz="800" b="1" dirty="0">
                <a:solidFill>
                  <a:srgbClr val="0F1B3D"/>
                </a:solidFill>
                <a:latin typeface="Calibri"/>
              </a:rPr>
              <a:t>SUCCESS-BASED MODEL</a:t>
            </a:r>
          </a:p>
        </p:txBody>
      </p:sp>
      <p:sp>
        <p:nvSpPr>
          <p:cNvPr id="10" name="YBottom"/>
          <p:cNvSpPr/>
          <p:nvPr/>
        </p:nvSpPr>
        <p:spPr>
          <a:xfrm>
            <a:off x="4800600" y="6096000"/>
            <a:ext cx="2895800" cy="228600"/>
          </a:xfrm>
          <a:prstGeom prst="rect">
            <a:avLst/>
          </a:prstGeom>
          <a:noFill/>
          <a:ln>
            <a:noFill/>
          </a:ln>
        </p:spPr>
        <p:txBody>
          <a:bodyPr wrap="square" lIns="0" tIns="0" rIns="0" bIns="0" rtlCol="0" anchor="ctr"/>
          <a:lstStyle/>
          <a:p>
            <a:pPr marL="0" indent="0" algn="ctr">
              <a:buNone/>
            </a:pPr>
            <a:r>
              <a:rPr lang="en-US" sz="800" b="1" dirty="0">
                <a:solidFill>
                  <a:srgbClr val="5A6378"/>
                </a:solidFill>
                <a:latin typeface="Calibri"/>
              </a:rPr>
              <a:t>LISTING / SUBSCRIPTION</a:t>
            </a:r>
          </a:p>
        </p:txBody>
      </p:sp>
      <p:sp>
        <p:nvSpPr>
          <p:cNvPr id="11" name="XLeft"/>
          <p:cNvSpPr/>
          <p:nvPr/>
        </p:nvSpPr>
        <p:spPr>
          <a:xfrm>
            <a:off x="609600" y="4038600"/>
            <a:ext cx="1828800" cy="228600"/>
          </a:xfrm>
          <a:prstGeom prst="rect">
            <a:avLst/>
          </a:prstGeom>
          <a:noFill/>
          <a:ln>
            <a:noFill/>
          </a:ln>
        </p:spPr>
        <p:txBody>
          <a:bodyPr wrap="square" lIns="0" tIns="0" rIns="0" bIns="0" rtlCol="0" anchor="ctr"/>
          <a:lstStyle/>
          <a:p>
            <a:pPr marL="0" indent="0">
              <a:buNone/>
            </a:pPr>
            <a:r>
              <a:rPr lang="en-US" sz="800" b="1" dirty="0">
                <a:solidFill>
                  <a:srgbClr val="5A6378"/>
                </a:solidFill>
                <a:latin typeface="Calibri"/>
              </a:rPr>
              <a:t>USED / RENTAL</a:t>
            </a:r>
          </a:p>
        </p:txBody>
      </p:sp>
      <p:sp>
        <p:nvSpPr>
          <p:cNvPr id="12" name="XRight"/>
          <p:cNvSpPr/>
          <p:nvPr/>
        </p:nvSpPr>
        <p:spPr>
          <a:xfrm>
            <a:off x="9525000" y="4038600"/>
            <a:ext cx="2133600" cy="228600"/>
          </a:xfrm>
          <a:prstGeom prst="rect">
            <a:avLst/>
          </a:prstGeom>
          <a:noFill/>
          <a:ln>
            <a:noFill/>
          </a:ln>
        </p:spPr>
        <p:txBody>
          <a:bodyPr wrap="square" lIns="0" tIns="0" rIns="0" bIns="0" rtlCol="0" anchor="ctr"/>
          <a:lstStyle/>
          <a:p>
            <a:pPr marL="0" indent="0" algn="r">
              <a:buNone/>
            </a:pPr>
            <a:r>
              <a:rPr lang="en-US" sz="800" b="1" dirty="0">
                <a:solidFill>
                  <a:srgbClr val="0F1B3D"/>
                </a:solidFill>
                <a:latin typeface="Calibri"/>
              </a:rPr>
              <a:t>NEW / CROSS-BORDER</a:t>
            </a:r>
          </a:p>
        </p:txBody>
      </p:sp>
      <p:sp>
        <p:nvSpPr>
          <p:cNvPr id="13" name="OLX"/>
          <p:cNvSpPr/>
          <p:nvPr/>
        </p:nvSpPr>
        <p:spPr>
          <a:xfrm>
            <a:off x="1524000" y="4648200"/>
            <a:ext cx="609600" cy="609600"/>
          </a:xfrm>
          <a:prstGeom prst="ellipse">
            <a:avLst/>
          </a:prstGeom>
          <a:solidFill>
            <a:srgbClr val="CADCFC"/>
          </a:solidFill>
          <a:ln w="19050">
            <a:solidFill>
              <a:srgbClr val="5A6378"/>
            </a:solidFill>
          </a:ln>
        </p:spPr>
      </p:sp>
      <p:sp>
        <p:nvSpPr>
          <p:cNvPr id="14" name="OLXLabel"/>
          <p:cNvSpPr/>
          <p:nvPr/>
        </p:nvSpPr>
        <p:spPr>
          <a:xfrm>
            <a:off x="1219200" y="5334000"/>
            <a:ext cx="1219200" cy="228600"/>
          </a:xfrm>
          <a:prstGeom prst="rect">
            <a:avLst/>
          </a:prstGeom>
          <a:noFill/>
          <a:ln>
            <a:noFill/>
          </a:ln>
        </p:spPr>
        <p:txBody>
          <a:bodyPr wrap="square" lIns="0" tIns="0" rIns="0" bIns="0" rtlCol="0" anchor="ctr"/>
          <a:lstStyle/>
          <a:p>
            <a:pPr marL="0" indent="0" algn="ctr">
              <a:buNone/>
            </a:pPr>
            <a:r>
              <a:rPr lang="en-US" sz="900" b="1" dirty="0">
                <a:solidFill>
                  <a:srgbClr val="5A6378"/>
                </a:solidFill>
                <a:latin typeface="Calibri"/>
              </a:rPr>
              <a:t>OLX</a:t>
            </a:r>
          </a:p>
          <a:p>
            <a:pPr marL="0" indent="0" algn="ctr">
              <a:buNone/>
            </a:pPr>
            <a:r>
              <a:rPr lang="en-US" sz="700" b="0" dirty="0">
                <a:solidFill>
                  <a:srgbClr val="5A6378"/>
                </a:solidFill>
                <a:latin typeface="Calibri"/>
              </a:rPr>
              <a:t>Used listings</a:t>
            </a:r>
          </a:p>
        </p:txBody>
      </p:sp>
      <p:sp>
        <p:nvSpPr>
          <p:cNvPr id="15" name="QA"/>
          <p:cNvSpPr/>
          <p:nvPr/>
        </p:nvSpPr>
        <p:spPr>
          <a:xfrm>
            <a:off x="2743200" y="4419600"/>
            <a:ext cx="609600" cy="609600"/>
          </a:xfrm>
          <a:prstGeom prst="ellipse">
            <a:avLst/>
          </a:prstGeom>
          <a:solidFill>
            <a:srgbClr val="CADCFC"/>
          </a:solidFill>
          <a:ln w="19050">
            <a:solidFill>
              <a:srgbClr val="5A6378"/>
            </a:solidFill>
          </a:ln>
        </p:spPr>
      </p:sp>
      <p:sp>
        <p:nvSpPr>
          <p:cNvPr id="16" name="QALabel"/>
          <p:cNvSpPr/>
          <p:nvPr/>
        </p:nvSpPr>
        <p:spPr>
          <a:xfrm>
            <a:off x="2286000" y="5105400"/>
            <a:ext cx="1524000" cy="228600"/>
          </a:xfrm>
          <a:prstGeom prst="rect">
            <a:avLst/>
          </a:prstGeom>
          <a:noFill/>
          <a:ln>
            <a:noFill/>
          </a:ln>
        </p:spPr>
        <p:txBody>
          <a:bodyPr wrap="square" lIns="0" tIns="0" rIns="0" bIns="0" rtlCol="0" anchor="ctr"/>
          <a:lstStyle/>
          <a:p>
            <a:pPr marL="0" indent="0" algn="ctr">
              <a:buNone/>
            </a:pPr>
            <a:r>
              <a:rPr lang="en-US" sz="900" b="1" dirty="0">
                <a:solidFill>
                  <a:srgbClr val="5A6378"/>
                </a:solidFill>
                <a:latin typeface="Calibri"/>
              </a:rPr>
              <a:t>Quinto Andar</a:t>
            </a:r>
          </a:p>
          <a:p>
            <a:pPr marL="0" indent="0" algn="ctr">
              <a:buNone/>
            </a:pPr>
            <a:r>
              <a:rPr lang="en-US" sz="700" b="0" dirty="0">
                <a:solidFill>
                  <a:srgbClr val="5A6378"/>
                </a:solidFill>
                <a:latin typeface="Calibri"/>
              </a:rPr>
              <a:t>Long-term rentals</a:t>
            </a:r>
          </a:p>
        </p:txBody>
      </p:sp>
      <p:sp>
        <p:nvSpPr>
          <p:cNvPr id="17" name="Loft"/>
          <p:cNvSpPr/>
          <p:nvPr/>
        </p:nvSpPr>
        <p:spPr>
          <a:xfrm>
            <a:off x="2133600" y="3276600"/>
            <a:ext cx="609600" cy="609600"/>
          </a:xfrm>
          <a:prstGeom prst="ellipse">
            <a:avLst/>
          </a:prstGeom>
          <a:solidFill>
            <a:srgbClr val="CADCFC"/>
          </a:solidFill>
          <a:ln w="19050">
            <a:solidFill>
              <a:srgbClr val="5A6378"/>
            </a:solidFill>
          </a:ln>
        </p:spPr>
      </p:sp>
      <p:sp>
        <p:nvSpPr>
          <p:cNvPr id="18" name="LoftLabel"/>
          <p:cNvSpPr/>
          <p:nvPr/>
        </p:nvSpPr>
        <p:spPr>
          <a:xfrm>
            <a:off x="1828800" y="2971800"/>
            <a:ext cx="1219200" cy="228600"/>
          </a:xfrm>
          <a:prstGeom prst="rect">
            <a:avLst/>
          </a:prstGeom>
          <a:noFill/>
          <a:ln>
            <a:noFill/>
          </a:ln>
        </p:spPr>
        <p:txBody>
          <a:bodyPr wrap="square" lIns="0" tIns="0" rIns="0" bIns="0" rtlCol="0" anchor="ctr"/>
          <a:lstStyle/>
          <a:p>
            <a:pPr marL="0" indent="0" algn="ctr">
              <a:buNone/>
            </a:pPr>
            <a:r>
              <a:rPr lang="en-US" sz="900" b="1" dirty="0">
                <a:solidFill>
                  <a:srgbClr val="5A6378"/>
                </a:solidFill>
                <a:latin typeface="Calibri"/>
              </a:rPr>
              <a:t>Loft</a:t>
            </a:r>
          </a:p>
          <a:p>
            <a:pPr marL="0" indent="0" algn="ctr">
              <a:buNone/>
            </a:pPr>
            <a:r>
              <a:rPr lang="en-US" sz="700" b="0" dirty="0">
                <a:solidFill>
                  <a:srgbClr val="5A6378"/>
                </a:solidFill>
                <a:latin typeface="Calibri"/>
              </a:rPr>
              <a:t>Residential facelifts</a:t>
            </a:r>
          </a:p>
        </p:txBody>
      </p:sp>
      <p:sp>
        <p:nvSpPr>
          <p:cNvPr id="19" name="Glemo"/>
          <p:cNvSpPr/>
          <p:nvPr/>
        </p:nvSpPr>
        <p:spPr>
          <a:xfrm>
            <a:off x="9906000" y="1879800"/>
            <a:ext cx="914400" cy="914400"/>
          </a:xfrm>
          <a:prstGeom prst="ellipse">
            <a:avLst/>
          </a:prstGeom>
          <a:solidFill>
            <a:srgbClr val="D4AF37"/>
          </a:solidFill>
          <a:ln w="0">
            <a:noFill/>
          </a:ln>
        </p:spPr>
      </p:sp>
      <p:sp>
        <p:nvSpPr>
          <p:cNvPr id="20" name="GlemoLabel"/>
          <p:cNvSpPr/>
          <p:nvPr/>
        </p:nvSpPr>
        <p:spPr>
          <a:xfrm>
            <a:off x="9601800" y="1676400"/>
            <a:ext cx="2133600" cy="228600"/>
          </a:xfrm>
          <a:prstGeom prst="rect">
            <a:avLst/>
          </a:prstGeom>
          <a:noFill/>
          <a:ln>
            <a:noFill/>
          </a:ln>
        </p:spPr>
        <p:txBody>
          <a:bodyPr wrap="square" lIns="0" tIns="0" rIns="0" bIns="0" rtlCol="0" anchor="ctr"/>
          <a:lstStyle/>
          <a:p>
            <a:pPr marL="0" indent="0" algn="ctr">
              <a:buNone/>
            </a:pPr>
            <a:r>
              <a:rPr lang="en-US" sz="1100" b="1" dirty="0">
                <a:solidFill>
                  <a:srgbClr val="D4AF37"/>
                </a:solidFill>
                <a:latin typeface="Calibri"/>
              </a:rPr>
              <a:t>GLEMO</a:t>
            </a:r>
          </a:p>
        </p:txBody>
      </p:sp>
      <p:sp>
        <p:nvSpPr>
          <p:cNvPr id="20" name="GlemoLabel"/>
          <p:cNvSpPr/>
          <p:nvPr/>
        </p:nvSpPr>
        <p:spPr>
          <a:xfrm>
            <a:off x="9601800" y="1676400"/>
            <a:ext cx="2133600" cy="228600"/>
          </a:xfrm>
          <a:prstGeom prst="rect">
            <a:avLst/>
          </a:prstGeom>
          <a:noFill/>
          <a:ln>
            <a:noFill/>
          </a:ln>
        </p:spPr>
        <p:txBody>
          <a:bodyPr wrap="square" lIns="0" tIns="0" rIns="0" bIns="0" rtlCol="0" anchor="ctr"/>
          <a:lstStyle/>
          <a:p>
            <a:pPr marL="0" indent="0" algn="ctr">
              <a:buNone/>
            </a:pPr>
            <a:r>
              <a:rPr lang="en-US" sz="1100" b="1" dirty="0">
                <a:solidFill>
                  <a:srgbClr val="D4AF37"/>
                </a:solidFill>
                <a:latin typeface="Calibri"/>
              </a:rPr>
              <a:t>GLEMO</a:t>
            </a:r>
          </a:p>
        </p:txBody>
      </p:sp>
      <p:sp>
        <p:nvSpPr>
          <p:cNvPr id="21" name="CalloutBg"/>
          <p:cNvSpPr/>
          <p:nvPr/>
        </p:nvSpPr>
        <p:spPr>
          <a:xfrm>
            <a:off x="7543800" y="2400000"/>
            <a:ext cx="3352800" cy="1371600"/>
          </a:xfrm>
          <a:prstGeom prst="rect">
            <a:avLst/>
          </a:prstGeom>
          <a:solidFill>
            <a:srgbClr val="0F1B3D"/>
          </a:solidFill>
          <a:ln>
            <a:noFill/>
          </a:ln>
        </p:spPr>
      </p:sp>
      <p:sp>
        <p:nvSpPr>
          <p:cNvPr id="22" name="CalloutText"/>
          <p:cNvSpPr/>
          <p:nvPr/>
        </p:nvSpPr>
        <p:spPr>
          <a:xfrm>
            <a:off x="7696200" y="2476200"/>
            <a:ext cx="3048000" cy="1219200"/>
          </a:xfrm>
          <a:prstGeom prst="rect">
            <a:avLst/>
          </a:prstGeom>
          <a:noFill/>
          <a:ln>
            <a:noFill/>
          </a:ln>
        </p:spPr>
        <p:txBody>
          <a:bodyPr wrap="square" lIns="0" tIns="0" rIns="0" bIns="0" rtlCol="0" anchor="ctr"/>
          <a:lstStyle/>
          <a:p>
            <a:pPr marL="0" indent="0">
              <a:buNone/>
            </a:pPr>
            <a:r>
              <a:rPr lang="en-US" sz="900" b="1" dirty="0">
                <a:solidFill>
                  <a:srgbClr val="D4AF37"/>
                </a:solidFill>
                <a:latin typeface="Calibri"/>
              </a:rPr>
              <a:t>Uncontested territory</a:t>
            </a:r>
          </a:p>
          <a:p>
            <a:pPr marL="0" indent="0">
              <a:buNone/>
            </a:pPr>
            <a:r>
              <a:rPr lang="en-US" sz="800" b="0" dirty="0">
                <a:solidFill>
                  <a:srgbClr val="FFFFFF"/>
                </a:solidFill>
                <a:latin typeface="Calibri"/>
              </a:rPr>
              <a:t>New developments + cross-border</a:t>
            </a:r>
          </a:p>
          <a:p>
            <a:pPr marL="0" indent="0">
              <a:buNone/>
            </a:pPr>
            <a:r>
              <a:rPr lang="en-US" sz="800" b="0" dirty="0">
                <a:solidFill>
                  <a:srgbClr val="FFFFFF"/>
                </a:solidFill>
                <a:latin typeface="Calibri"/>
              </a:rPr>
              <a:t>Success-based alignment</a:t>
            </a:r>
          </a:p>
          <a:p>
            <a:pPr marL="0" indent="0">
              <a:buNone/>
            </a:pPr>
            <a:r>
              <a:rPr lang="en-US" sz="800" b="0" dirty="0">
                <a:solidFill>
                  <a:srgbClr val="FFFFFF"/>
                </a:solidFill>
                <a:latin typeface="Calibri"/>
              </a:rPr>
              <a:t>AI-powered lead conversion</a:t>
            </a:r>
          </a:p>
          <a:p>
            <a:pPr marL="0" indent="0">
              <a:buNone/>
            </a:pPr>
            <a:r>
              <a:rPr lang="en-US" sz="800" b="0" dirty="0">
                <a:solidFill>
                  <a:srgbClr val="FFFFFF"/>
                </a:solidFill>
                <a:latin typeface="Calibri"/>
              </a:rPr>
              <a:t>AI marketplace distribution</a:t>
            </a:r>
          </a:p>
        </p:txBody>
      </p:sp>
      <p:sp>
        <p:nvSpPr>
          <p:cNvPr id="23" name="FooterLeft"/>
          <p:cNvSpPr/>
          <p:nvPr/>
        </p:nvSpPr>
        <p:spPr>
          <a:xfrm>
            <a:off x="457200" y="6553800"/>
            <a:ext cx="1828800" cy="228600"/>
          </a:xfrm>
          <a:prstGeom prst="rect">
            <a:avLst/>
          </a:prstGeom>
          <a:noFill/>
          <a:ln>
            <a:noFill/>
          </a:ln>
        </p:spPr>
        <p:txBody>
          <a:bodyPr wrap="square" lIns="0" tIns="0" rIns="0" bIns="0" rtlCol="0" anchor="ctr"/>
          <a:lstStyle/>
          <a:p>
            <a:pPr marL="0" indent="0">
              <a:buNone/>
            </a:pPr>
            <a:r>
              <a:rPr lang="en-US" sz="1000" b="1" dirty="0">
                <a:solidFill>
                  <a:srgbClr val="0F1B3D"/>
                </a:solidFill>
                <a:latin typeface="Calibri"/>
              </a:rPr>
              <a:t>GLEMO</a:t>
            </a:r>
          </a:p>
        </p:txBody>
      </p:sp>
      <p:sp>
        <p:nvSpPr>
          <p:cNvPr id="24" name="FooterCenter"/>
          <p:cNvSpPr/>
          <p:nvPr/>
        </p:nvSpPr>
        <p:spPr>
          <a:xfrm>
            <a:off x="5486400" y="6553800"/>
            <a:ext cx="1524000" cy="228600"/>
          </a:xfrm>
          <a:prstGeom prst="rect">
            <a:avLst/>
          </a:prstGeom>
          <a:noFill/>
          <a:ln>
            <a:noFill/>
          </a:ln>
        </p:spPr>
        <p:txBody>
          <a:bodyPr wrap="square" lIns="0" tIns="0" rIns="0" bIns="0" rtlCol="0" anchor="ctr"/>
          <a:lstStyle/>
          <a:p>
            <a:pPr marL="0" indent="0" algn="ctr">
              <a:buNone/>
            </a:pPr>
            <a:r>
              <a:rPr lang="en-US" sz="1000" b="0" i="1" dirty="0">
                <a:solidFill>
                  <a:srgbClr val="5A6378"/>
                </a:solidFill>
                <a:latin typeface="Calibri"/>
              </a:rPr>
              <a:t>Confidential</a:t>
            </a:r>
          </a:p>
        </p:txBody>
      </p:sp>
    </p:spTree>
  </p:cSld>
</p:sld>
</file>

<file path=ppt/slides/slide11.xml><?xml version="1.0" encoding="utf-8"?>
<p:sld xmlns:a="http://schemas.openxmlformats.org/drawingml/2006/main"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11</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07  ·  PARTNERSHIPS</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Anchor partners + fallback rails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across every vertical.</a:t>
            </a:r>
            <a:endParaRPr lang="en-US" sz="3200" dirty="0"/>
          </a:p>
        </p:txBody>
      </p:sp>
      <p:sp>
        <p:nvSpPr>
          <p:cNvPr id="8" name="Shape 6"/>
          <p:cNvSpPr/>
          <p:nvPr/>
        </p:nvSpPr>
        <p:spPr>
          <a:xfrm>
            <a:off x="640080" y="2286000"/>
            <a:ext cx="10972800" cy="1188720"/>
          </a:xfrm>
          <a:prstGeom prst="rect">
            <a:avLst/>
          </a:prstGeom>
          <a:solidFill>
            <a:srgbClr val="FFFFFF"/>
          </a:solidFill>
          <a:ln w="12700">
            <a:solidFill>
              <a:srgbClr val="CADCFC"/>
            </a:solidFill>
            <a:prstDash val="solid"/>
          </a:ln>
        </p:spPr>
      </p:sp>
      <p:sp>
        <p:nvSpPr>
          <p:cNvPr id="9" name="Shape 7"/>
          <p:cNvSpPr/>
          <p:nvPr/>
        </p:nvSpPr>
        <p:spPr>
          <a:xfrm>
            <a:off x="640080" y="2286000"/>
            <a:ext cx="2103120" cy="1188720"/>
          </a:xfrm>
          <a:prstGeom prst="rect">
            <a:avLst/>
          </a:prstGeom>
          <a:solidFill>
            <a:srgbClr val="0F1B3D"/>
          </a:solidFill>
          <a:ln w="12700">
            <a:solidFill>
              <a:srgbClr val="0F1B3D"/>
            </a:solidFill>
            <a:prstDash val="solid"/>
          </a:ln>
        </p:spPr>
      </p:sp>
      <p:sp>
        <p:nvSpPr>
          <p:cNvPr id="10" name="Text 8"/>
          <p:cNvSpPr/>
          <p:nvPr/>
        </p:nvSpPr>
        <p:spPr>
          <a:xfrm>
            <a:off x="777240" y="2423160"/>
            <a:ext cx="19202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BUILDER</a:t>
            </a:r>
            <a:endParaRPr lang="en-US" sz="900" dirty="0"/>
          </a:p>
        </p:txBody>
      </p:sp>
      <p:sp>
        <p:nvSpPr>
          <p:cNvPr id="11" name="Text 9"/>
          <p:cNvSpPr/>
          <p:nvPr/>
        </p:nvSpPr>
        <p:spPr>
          <a:xfrm>
            <a:off x="777240" y="2743200"/>
            <a:ext cx="1920240" cy="64008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MRV · Vivaz/Cyrela</a:t>
            </a:r>
            <a:endParaRPr lang="en-US" sz="1300" dirty="0"/>
          </a:p>
          <a:p>
            <a:pPr marL="0" indent="0">
              <a:buNone/>
            </a:pPr>
            <a:r>
              <a:rPr lang="en-US" sz="1300" b="1" dirty="0">
                <a:solidFill>
                  <a:srgbClr val="FFFFFF"/>
                </a:solidFill>
                <a:latin typeface="Calibri" pitchFamily="34" charset="0"/>
                <a:ea typeface="Calibri" pitchFamily="34" charset="-122"/>
                <a:cs typeface="Calibri" pitchFamily="34" charset="-120"/>
              </a:rPr>
              <a:t>Canopus · Lopes</a:t>
            </a:r>
            <a:endParaRPr lang="en-US" sz="1300" dirty="0"/>
          </a:p>
        </p:txBody>
      </p:sp>
      <p:sp>
        <p:nvSpPr>
          <p:cNvPr id="12" name="Text 10"/>
          <p:cNvSpPr/>
          <p:nvPr/>
        </p:nvSpPr>
        <p:spPr>
          <a:xfrm>
            <a:off x="2926080" y="2423160"/>
            <a:ext cx="8503920" cy="9144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MRV (B3) — inventory access. Vivaz/Cyrela — target 5% of 12K units/yr with broker SLA. Canopus — high-ticket (signed). Lopes — conversion layer. BRZ and Rôgga — validated unit economics.</a:t>
            </a:r>
            <a:endParaRPr lang="en-US" sz="1100" dirty="0"/>
          </a:p>
        </p:txBody>
      </p:sp>
      <p:sp>
        <p:nvSpPr>
          <p:cNvPr id="13" name="Shape 11"/>
          <p:cNvSpPr/>
          <p:nvPr/>
        </p:nvSpPr>
        <p:spPr>
          <a:xfrm>
            <a:off x="640080" y="3657600"/>
            <a:ext cx="10972800" cy="1188720"/>
          </a:xfrm>
          <a:prstGeom prst="rect">
            <a:avLst/>
          </a:prstGeom>
          <a:solidFill>
            <a:srgbClr val="FFFFFF"/>
          </a:solidFill>
          <a:ln w="12700">
            <a:solidFill>
              <a:srgbClr val="CADCFC"/>
            </a:solidFill>
            <a:prstDash val="solid"/>
          </a:ln>
        </p:spPr>
      </p:sp>
      <p:sp>
        <p:nvSpPr>
          <p:cNvPr id="14" name="Shape 12"/>
          <p:cNvSpPr/>
          <p:nvPr/>
        </p:nvSpPr>
        <p:spPr>
          <a:xfrm>
            <a:off x="640080" y="3657600"/>
            <a:ext cx="2103120" cy="1188720"/>
          </a:xfrm>
          <a:prstGeom prst="rect">
            <a:avLst/>
          </a:prstGeom>
          <a:solidFill>
            <a:srgbClr val="0F1B3D"/>
          </a:solidFill>
          <a:ln w="12700">
            <a:solidFill>
              <a:srgbClr val="0F1B3D"/>
            </a:solidFill>
            <a:prstDash val="solid"/>
          </a:ln>
        </p:spPr>
      </p:sp>
      <p:sp>
        <p:nvSpPr>
          <p:cNvPr id="15" name="Text 13"/>
          <p:cNvSpPr/>
          <p:nvPr/>
        </p:nvSpPr>
        <p:spPr>
          <a:xfrm>
            <a:off x="777240" y="3794760"/>
            <a:ext cx="19202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REGULATED RAILS</a:t>
            </a:r>
            <a:endParaRPr lang="en-US" sz="900" dirty="0"/>
          </a:p>
        </p:txBody>
      </p:sp>
      <p:sp>
        <p:nvSpPr>
          <p:cNvPr id="16" name="Text 14"/>
          <p:cNvSpPr/>
          <p:nvPr/>
        </p:nvSpPr>
        <p:spPr>
          <a:xfrm>
            <a:off x="777240" y="4114800"/>
            <a:ext cx="1920240" cy="64008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Current anchor +</a:t>
            </a:r>
            <a:endParaRPr lang="en-US" sz="1300" dirty="0"/>
          </a:p>
          <a:p>
            <a:pPr marL="0" indent="0">
              <a:buNone/>
            </a:pPr>
            <a:r>
              <a:rPr lang="en-US" sz="1300" b="1" dirty="0">
                <a:solidFill>
                  <a:srgbClr val="FFFFFF"/>
                </a:solidFill>
                <a:latin typeface="Calibri" pitchFamily="34" charset="0"/>
                <a:ea typeface="Calibri" pitchFamily="34" charset="-122"/>
                <a:cs typeface="Calibri" pitchFamily="34" charset="-120"/>
              </a:rPr>
              <a:t>multi-provider path</a:t>
            </a:r>
            <a:endParaRPr lang="en-US" sz="1300" dirty="0"/>
          </a:p>
        </p:txBody>
      </p:sp>
      <p:sp>
        <p:nvSpPr>
          <p:cNvPr id="17" name="Text 15"/>
          <p:cNvSpPr/>
          <p:nvPr/>
        </p:nvSpPr>
        <p:spPr>
          <a:xfrm>
            <a:off x="2926080" y="3794760"/>
            <a:ext cx="8503920" cy="9144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Current anchor can accelerate first deployment. Glemo owns the product, workflow, token governance, and reporting; regulated partners provide rails such as bank, custodian, trustee, FIDC/securitization, KYC, and payments. Identity disclosed in advanced diligence.</a:t>
            </a:r>
            <a:endParaRPr lang="en-US" sz="1100" dirty="0"/>
          </a:p>
        </p:txBody>
      </p:sp>
      <p:sp>
        <p:nvSpPr>
          <p:cNvPr id="18" name="Shape 16"/>
          <p:cNvSpPr/>
          <p:nvPr/>
        </p:nvSpPr>
        <p:spPr>
          <a:xfrm>
            <a:off x="640080" y="5029200"/>
            <a:ext cx="10972800" cy="1188720"/>
          </a:xfrm>
          <a:prstGeom prst="rect">
            <a:avLst/>
          </a:prstGeom>
          <a:solidFill>
            <a:srgbClr val="FFFFFF"/>
          </a:solidFill>
          <a:ln w="12700">
            <a:solidFill>
              <a:srgbClr val="CADCFC"/>
            </a:solidFill>
            <a:prstDash val="solid"/>
          </a:ln>
        </p:spPr>
      </p:sp>
      <p:sp>
        <p:nvSpPr>
          <p:cNvPr id="19" name="Shape 17"/>
          <p:cNvSpPr/>
          <p:nvPr/>
        </p:nvSpPr>
        <p:spPr>
          <a:xfrm>
            <a:off x="640080" y="5029200"/>
            <a:ext cx="2103120" cy="1188720"/>
          </a:xfrm>
          <a:prstGeom prst="rect">
            <a:avLst/>
          </a:prstGeom>
          <a:solidFill>
            <a:srgbClr val="0F1B3D"/>
          </a:solidFill>
          <a:ln w="12700">
            <a:solidFill>
              <a:srgbClr val="0F1B3D"/>
            </a:solidFill>
            <a:prstDash val="solid"/>
          </a:ln>
        </p:spPr>
      </p:sp>
      <p:sp>
        <p:nvSpPr>
          <p:cNvPr id="20" name="Text 18"/>
          <p:cNvSpPr/>
          <p:nvPr/>
        </p:nvSpPr>
        <p:spPr>
          <a:xfrm>
            <a:off x="777240" y="5166360"/>
            <a:ext cx="19202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NETWORK</a:t>
            </a:r>
            <a:endParaRPr lang="en-US" sz="900" dirty="0"/>
          </a:p>
        </p:txBody>
      </p:sp>
      <p:sp>
        <p:nvSpPr>
          <p:cNvPr id="21" name="Text 19"/>
          <p:cNvSpPr/>
          <p:nvPr/>
        </p:nvSpPr>
        <p:spPr>
          <a:xfrm>
            <a:off x="777240" y="5486400"/>
            <a:ext cx="1920240" cy="64008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Crypto-native</a:t>
            </a:r>
            <a:endParaRPr lang="en-US" sz="1300" dirty="0"/>
          </a:p>
          <a:p>
            <a:pPr marL="0" indent="0">
              <a:buNone/>
            </a:pPr>
            <a:r>
              <a:rPr lang="en-US" sz="1300" b="1" dirty="0">
                <a:solidFill>
                  <a:srgbClr val="FFFFFF"/>
                </a:solidFill>
                <a:latin typeface="Calibri" pitchFamily="34" charset="0"/>
                <a:ea typeface="Calibri" pitchFamily="34" charset="-122"/>
                <a:cs typeface="Calibri" pitchFamily="34" charset="-120"/>
              </a:rPr>
              <a:t>+ Global network</a:t>
            </a:r>
            <a:endParaRPr lang="en-US" sz="1300" dirty="0"/>
          </a:p>
        </p:txBody>
      </p:sp>
      <p:sp>
        <p:nvSpPr>
          <p:cNvPr id="22" name="Text 20"/>
          <p:cNvSpPr/>
          <p:nvPr/>
        </p:nvSpPr>
        <p:spPr>
          <a:xfrm>
            <a:off x="2926080" y="5166360"/>
            <a:ext cx="8503920" cy="91440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Kast — recognized member (Member of the Month, May 2026): direct immersion in stablecoin payments and global crypto infrastructure. 100+ partners across Brazil, U.S., and UAE, expanding to Canada and GCC.</a:t>
            </a:r>
            <a:endParaRPr lang="en-US" sz="1100" dirty="0"/>
          </a:p>
        </p:txBody>
      </p:sp>
      <p:sp>
        <p:nvSpPr>
          <p:cNvPr id="23" name="Text 21"/>
          <p:cNvSpPr/>
          <p:nvPr/>
        </p:nvSpPr>
        <p:spPr>
          <a:xfrm>
            <a:off x="457200" y="6263640"/>
            <a:ext cx="11247120" cy="201168"/>
          </a:xfrm>
          <a:prstGeom prst="rect">
            <a:avLst/>
          </a:prstGeom>
          <a:noFill/>
          <a:ln/>
        </p:spPr>
        <p:txBody>
          <a:bodyPr wrap="square" lIns="0" tIns="0" rIns="0" bIns="0" rtlCol="0" anchor="ctr"/>
          <a:lstStyle/>
          <a:p>
            <a:pPr marL="0" indent="0" algn="ctr">
              <a:buNone/>
            </a:pPr>
            <a:r>
              <a:rPr lang="en-US" sz="800" i="1" dirty="0">
                <a:solidFill>
                  <a:srgbClr val="5A6378"/>
                </a:solidFill>
                <a:latin typeface="Calibri" pitchFamily="34" charset="0"/>
                <a:ea typeface="Calibri" pitchFamily="34" charset="-122"/>
                <a:cs typeface="Calibri" pitchFamily="34" charset="-120"/>
              </a:rPr>
              <a:t>Operational partners are verifiable in diligence. RWA architecture remains partner-agnostic, with fallback regulated rails to reduce single-provider dependency.</a:t>
            </a:r>
            <a:endParaRPr lang="en-US" sz="800" dirty="0"/>
          </a:p>
        </p:txBody>
      </p:sp>
    </p:spTree>
  </p:cSld>
  <p:clrMapOvr>
    <a:masterClrMapping/>
  </p:clrMapOvr>
</p:sld>
</file>

<file path=ppt/slides/slide12.xml><?xml version="1.0" encoding="utf-8"?>
<p:sld xmlns:a="http://schemas.openxmlformats.org/drawingml/2006/main"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12</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08  ·  REVENUE MODEL</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Three revenue engines,</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one compounding platform.</a:t>
            </a:r>
            <a:endParaRPr lang="en-US" sz="3200" dirty="0"/>
          </a:p>
        </p:txBody>
      </p:sp>
      <p:sp>
        <p:nvSpPr>
          <p:cNvPr id="8" name="Text 6"/>
          <p:cNvSpPr/>
          <p:nvPr/>
        </p:nvSpPr>
        <p:spPr>
          <a:xfrm>
            <a:off x="457200" y="2286000"/>
            <a:ext cx="11247120" cy="64008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Each product monetizes independently. Together, they share lead flow, partner network, and data — increasing ARR per partner over time.</a:t>
            </a:r>
            <a:endParaRPr lang="en-US" sz="1400" dirty="0"/>
          </a:p>
        </p:txBody>
      </p:sp>
      <p:sp>
        <p:nvSpPr>
          <p:cNvPr id="9" name="Shape 7"/>
          <p:cNvSpPr/>
          <p:nvPr/>
        </p:nvSpPr>
        <p:spPr>
          <a:xfrm>
            <a:off x="457200" y="3108960"/>
            <a:ext cx="2697480" cy="3200400"/>
          </a:xfrm>
          <a:prstGeom prst="rect">
            <a:avLst/>
          </a:prstGeom>
          <a:solidFill>
            <a:srgbClr val="FFFFFF"/>
          </a:solidFill>
          <a:ln w="12700">
            <a:solidFill>
              <a:srgbClr val="CADCFC"/>
            </a:solidFill>
            <a:prstDash val="solid"/>
          </a:ln>
        </p:spPr>
      </p:sp>
      <p:sp>
        <p:nvSpPr>
          <p:cNvPr id="10" name="Text 8"/>
          <p:cNvSpPr/>
          <p:nvPr/>
        </p:nvSpPr>
        <p:spPr>
          <a:xfrm>
            <a:off x="640080"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AI AGENT</a:t>
            </a:r>
            <a:endParaRPr lang="en-US" sz="900" dirty="0"/>
          </a:p>
        </p:txBody>
      </p:sp>
      <p:sp>
        <p:nvSpPr>
          <p:cNvPr id="11" name="Text 9"/>
          <p:cNvSpPr/>
          <p:nvPr/>
        </p:nvSpPr>
        <p:spPr>
          <a:xfrm>
            <a:off x="640080"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SaaS subscription</a:t>
            </a:r>
            <a:endParaRPr lang="en-US" sz="1600" dirty="0"/>
          </a:p>
        </p:txBody>
      </p:sp>
      <p:sp>
        <p:nvSpPr>
          <p:cNvPr id="12" name="Shape 10"/>
          <p:cNvSpPr/>
          <p:nvPr/>
        </p:nvSpPr>
        <p:spPr>
          <a:xfrm>
            <a:off x="640080" y="4160520"/>
            <a:ext cx="1097280" cy="0"/>
          </a:xfrm>
          <a:prstGeom prst="line">
            <a:avLst/>
          </a:prstGeom>
          <a:noFill/>
          <a:ln w="12700">
            <a:solidFill>
              <a:srgbClr val="D4AF37"/>
            </a:solidFill>
            <a:prstDash val="solid"/>
          </a:ln>
        </p:spPr>
      </p:sp>
      <p:sp>
        <p:nvSpPr>
          <p:cNvPr id="13" name="Text 11"/>
          <p:cNvSpPr/>
          <p:nvPr/>
        </p:nvSpPr>
        <p:spPr>
          <a:xfrm>
            <a:off x="640080"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14" name="Text 12"/>
          <p:cNvSpPr/>
          <p:nvPr/>
        </p:nvSpPr>
        <p:spPr>
          <a:xfrm>
            <a:off x="640080"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USD 10–30K / client / yr</a:t>
            </a:r>
            <a:endParaRPr lang="en-US" sz="1300" dirty="0"/>
          </a:p>
        </p:txBody>
      </p:sp>
      <p:sp>
        <p:nvSpPr>
          <p:cNvPr id="15" name="Text 13"/>
          <p:cNvSpPr/>
          <p:nvPr/>
        </p:nvSpPr>
        <p:spPr>
          <a:xfrm>
            <a:off x="640080"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AI Sales Agent recurring license. Validated unit economics (1–3 month payback).</a:t>
            </a:r>
            <a:endParaRPr lang="en-US" sz="1000" dirty="0"/>
          </a:p>
        </p:txBody>
      </p:sp>
      <p:sp>
        <p:nvSpPr>
          <p:cNvPr id="16" name="Shape 14"/>
          <p:cNvSpPr/>
          <p:nvPr/>
        </p:nvSpPr>
        <p:spPr>
          <a:xfrm>
            <a:off x="3319272" y="3108960"/>
            <a:ext cx="2697480" cy="3200400"/>
          </a:xfrm>
          <a:prstGeom prst="rect">
            <a:avLst/>
          </a:prstGeom>
          <a:solidFill>
            <a:srgbClr val="FFFFFF"/>
          </a:solidFill>
          <a:ln w="12700">
            <a:solidFill>
              <a:srgbClr val="CADCFC"/>
            </a:solidFill>
            <a:prstDash val="solid"/>
          </a:ln>
        </p:spPr>
      </p:sp>
      <p:sp>
        <p:nvSpPr>
          <p:cNvPr id="17" name="Text 15"/>
          <p:cNvSpPr/>
          <p:nvPr/>
        </p:nvSpPr>
        <p:spPr>
          <a:xfrm>
            <a:off x="3502152"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BROKERAGE</a:t>
            </a:r>
            <a:endParaRPr lang="en-US" sz="900" dirty="0"/>
          </a:p>
        </p:txBody>
      </p:sp>
      <p:sp>
        <p:nvSpPr>
          <p:cNvPr id="18" name="Text 16"/>
          <p:cNvSpPr/>
          <p:nvPr/>
        </p:nvSpPr>
        <p:spPr>
          <a:xfrm>
            <a:off x="3502152"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Transaction commissions</a:t>
            </a:r>
            <a:endParaRPr lang="en-US" sz="1600" dirty="0"/>
          </a:p>
        </p:txBody>
      </p:sp>
      <p:sp>
        <p:nvSpPr>
          <p:cNvPr id="19" name="Shape 17"/>
          <p:cNvSpPr/>
          <p:nvPr/>
        </p:nvSpPr>
        <p:spPr>
          <a:xfrm>
            <a:off x="3502152" y="4160520"/>
            <a:ext cx="1097280" cy="0"/>
          </a:xfrm>
          <a:prstGeom prst="line">
            <a:avLst/>
          </a:prstGeom>
          <a:noFill/>
          <a:ln w="12700">
            <a:solidFill>
              <a:srgbClr val="D4AF37"/>
            </a:solidFill>
            <a:prstDash val="solid"/>
          </a:ln>
        </p:spPr>
      </p:sp>
      <p:sp>
        <p:nvSpPr>
          <p:cNvPr id="20" name="Text 18"/>
          <p:cNvSpPr/>
          <p:nvPr/>
        </p:nvSpPr>
        <p:spPr>
          <a:xfrm>
            <a:off x="3502152"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21" name="Text 19"/>
          <p:cNvSpPr/>
          <p:nvPr/>
        </p:nvSpPr>
        <p:spPr>
          <a:xfrm>
            <a:off x="3502152"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2–3% / closed deal</a:t>
            </a:r>
            <a:endParaRPr lang="en-US" sz="1300" dirty="0"/>
          </a:p>
        </p:txBody>
      </p:sp>
      <p:sp>
        <p:nvSpPr>
          <p:cNvPr id="22" name="Text 20"/>
          <p:cNvSpPr/>
          <p:nvPr/>
        </p:nvSpPr>
        <p:spPr>
          <a:xfrm>
            <a:off x="3502152"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Cross-border brokerage on qualified buyer transactions. MRV anchor + corridor expansion.</a:t>
            </a:r>
            <a:endParaRPr lang="en-US" sz="1000" dirty="0"/>
          </a:p>
        </p:txBody>
      </p:sp>
      <p:sp>
        <p:nvSpPr>
          <p:cNvPr id="23" name="Shape 21"/>
          <p:cNvSpPr/>
          <p:nvPr/>
        </p:nvSpPr>
        <p:spPr>
          <a:xfrm>
            <a:off x="6181344" y="3108960"/>
            <a:ext cx="2697480" cy="3200400"/>
          </a:xfrm>
          <a:prstGeom prst="rect">
            <a:avLst/>
          </a:prstGeom>
          <a:solidFill>
            <a:srgbClr val="FFFFFF"/>
          </a:solidFill>
          <a:ln w="12700">
            <a:solidFill>
              <a:srgbClr val="CADCFC"/>
            </a:solidFill>
            <a:prstDash val="solid"/>
          </a:ln>
        </p:spPr>
      </p:sp>
      <p:sp>
        <p:nvSpPr>
          <p:cNvPr id="24" name="Text 22"/>
          <p:cNvSpPr/>
          <p:nvPr/>
        </p:nvSpPr>
        <p:spPr>
          <a:xfrm>
            <a:off x="6364224"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MARKETPLACE</a:t>
            </a:r>
            <a:endParaRPr lang="en-US" sz="900" dirty="0"/>
          </a:p>
        </p:txBody>
      </p:sp>
      <p:sp>
        <p:nvSpPr>
          <p:cNvPr id="25" name="Text 23"/>
          <p:cNvSpPr/>
          <p:nvPr/>
        </p:nvSpPr>
        <p:spPr>
          <a:xfrm>
            <a:off x="6364224"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Recurring SaaS + share</a:t>
            </a:r>
            <a:endParaRPr lang="en-US" sz="1600" dirty="0"/>
          </a:p>
        </p:txBody>
      </p:sp>
      <p:sp>
        <p:nvSpPr>
          <p:cNvPr id="26" name="Shape 24"/>
          <p:cNvSpPr/>
          <p:nvPr/>
        </p:nvSpPr>
        <p:spPr>
          <a:xfrm>
            <a:off x="6364224" y="4160520"/>
            <a:ext cx="1097280" cy="0"/>
          </a:xfrm>
          <a:prstGeom prst="line">
            <a:avLst/>
          </a:prstGeom>
          <a:noFill/>
          <a:ln w="12700">
            <a:solidFill>
              <a:srgbClr val="D4AF37"/>
            </a:solidFill>
            <a:prstDash val="solid"/>
          </a:ln>
        </p:spPr>
      </p:sp>
      <p:sp>
        <p:nvSpPr>
          <p:cNvPr id="27" name="Text 25"/>
          <p:cNvSpPr/>
          <p:nvPr/>
        </p:nvSpPr>
        <p:spPr>
          <a:xfrm>
            <a:off x="6364224"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28" name="Text 26"/>
          <p:cNvSpPr/>
          <p:nvPr/>
        </p:nvSpPr>
        <p:spPr>
          <a:xfrm>
            <a:off x="6364224"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Per-app fee + dev split</a:t>
            </a:r>
            <a:endParaRPr lang="en-US" sz="1300" dirty="0"/>
          </a:p>
        </p:txBody>
      </p:sp>
      <p:sp>
        <p:nvSpPr>
          <p:cNvPr id="29" name="Text 27"/>
          <p:cNvSpPr/>
          <p:nvPr/>
        </p:nvSpPr>
        <p:spPr>
          <a:xfrm>
            <a:off x="6364224"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Companion apps in the marketplace — built around the AI Agent flagship.</a:t>
            </a:r>
            <a:endParaRPr lang="en-US" sz="1000" dirty="0"/>
          </a:p>
        </p:txBody>
      </p:sp>
      <p:sp>
        <p:nvSpPr>
          <p:cNvPr id="30" name="Shape 28"/>
          <p:cNvSpPr/>
          <p:nvPr/>
        </p:nvSpPr>
        <p:spPr>
          <a:xfrm>
            <a:off x="9043416" y="3108960"/>
            <a:ext cx="2697480" cy="3200400"/>
          </a:xfrm>
          <a:prstGeom prst="rect">
            <a:avLst/>
          </a:prstGeom>
          <a:solidFill>
            <a:srgbClr val="FFFFFF"/>
          </a:solidFill>
          <a:ln w="12700">
            <a:solidFill>
              <a:srgbClr val="CADCFC"/>
            </a:solidFill>
            <a:prstDash val="solid"/>
          </a:ln>
        </p:spPr>
      </p:sp>
      <p:sp>
        <p:nvSpPr>
          <p:cNvPr id="31" name="Text 29"/>
          <p:cNvSpPr/>
          <p:nvPr/>
        </p:nvSpPr>
        <p:spPr>
          <a:xfrm>
            <a:off x="9226296" y="3246120"/>
            <a:ext cx="2377440" cy="274320"/>
          </a:xfrm>
          <a:prstGeom prst="rect">
            <a:avLst/>
          </a:prstGeom>
          <a:noFill/>
          <a:ln/>
        </p:spPr>
        <p:txBody>
          <a:bodyPr wrap="square" lIns="0" tIns="0" rIns="0" bIns="0" rtlCol="0" anchor="ctr"/>
          <a:lstStyle/>
          <a:p>
            <a:pPr marL="0" indent="0">
              <a:buNone/>
            </a:pPr>
            <a:r>
              <a:rPr lang="en-US" sz="900" b="1" kern="0" spc="300" dirty="0">
                <a:solidFill>
                  <a:srgbClr val="D4AF37"/>
                </a:solidFill>
                <a:latin typeface="Calibri" pitchFamily="34" charset="0"/>
                <a:ea typeface="Calibri" pitchFamily="34" charset="-122"/>
                <a:cs typeface="Calibri" pitchFamily="34" charset="-120"/>
              </a:rPr>
              <a:t>AI MARKETPLACE</a:t>
            </a:r>
            <a:endParaRPr lang="en-US" sz="900" dirty="0"/>
          </a:p>
        </p:txBody>
      </p:sp>
      <p:sp>
        <p:nvSpPr>
          <p:cNvPr id="32" name="Text 30"/>
          <p:cNvSpPr/>
          <p:nvPr/>
        </p:nvSpPr>
        <p:spPr>
          <a:xfrm>
            <a:off x="9226296" y="3566160"/>
            <a:ext cx="2377440" cy="502920"/>
          </a:xfrm>
          <a:prstGeom prst="rect">
            <a:avLst/>
          </a:prstGeom>
          <a:noFill/>
          <a:ln/>
        </p:spPr>
        <p:txBody>
          <a:bodyPr wrap="square" lIns="0" tIns="0" rIns="0" bIns="0" rtlCol="0" anchor="ctr"/>
          <a:lstStyle/>
          <a:p>
            <a:pPr marL="0" indent="0">
              <a:buNone/>
            </a:pPr>
            <a:r>
              <a:rPr lang="en-US" sz="1600" b="1" dirty="0">
                <a:solidFill>
                  <a:srgbClr val="0F1B3D"/>
                </a:solidFill>
                <a:latin typeface="Calibri" pitchFamily="34" charset="0"/>
                <a:ea typeface="Calibri" pitchFamily="34" charset="-122"/>
                <a:cs typeface="Calibri" pitchFamily="34" charset="-120"/>
              </a:rPr>
              <a:t>Service / representation fee</a:t>
            </a:r>
            <a:endParaRPr lang="en-US" sz="1600" dirty="0"/>
          </a:p>
        </p:txBody>
      </p:sp>
      <p:sp>
        <p:nvSpPr>
          <p:cNvPr id="33" name="Shape 31"/>
          <p:cNvSpPr/>
          <p:nvPr/>
        </p:nvSpPr>
        <p:spPr>
          <a:xfrm>
            <a:off x="9226296" y="4160520"/>
            <a:ext cx="1097280" cy="0"/>
          </a:xfrm>
          <a:prstGeom prst="line">
            <a:avLst/>
          </a:prstGeom>
          <a:noFill/>
          <a:ln w="12700">
            <a:solidFill>
              <a:srgbClr val="D4AF37"/>
            </a:solidFill>
            <a:prstDash val="solid"/>
          </a:ln>
        </p:spPr>
      </p:sp>
      <p:sp>
        <p:nvSpPr>
          <p:cNvPr id="34" name="Text 32"/>
          <p:cNvSpPr/>
          <p:nvPr/>
        </p:nvSpPr>
        <p:spPr>
          <a:xfrm>
            <a:off x="9226296" y="4251960"/>
            <a:ext cx="2377440" cy="228600"/>
          </a:xfrm>
          <a:prstGeom prst="rect">
            <a:avLst/>
          </a:prstGeom>
          <a:noFill/>
          <a:ln/>
        </p:spPr>
        <p:txBody>
          <a:bodyPr wrap="square" lIns="0" tIns="0" rIns="0" bIns="0" rtlCol="0" anchor="ctr"/>
          <a:lstStyle/>
          <a:p>
            <a:pPr marL="0" indent="0">
              <a:buNone/>
            </a:pPr>
            <a:r>
              <a:rPr lang="en-US" sz="800" b="1" kern="0" spc="200" dirty="0">
                <a:solidFill>
                  <a:srgbClr val="9AA3B8"/>
                </a:solidFill>
                <a:latin typeface="Calibri" pitchFamily="34" charset="0"/>
                <a:ea typeface="Calibri" pitchFamily="34" charset="-122"/>
                <a:cs typeface="Calibri" pitchFamily="34" charset="-120"/>
              </a:rPr>
              <a:t>PRICING</a:t>
            </a:r>
            <a:endParaRPr lang="en-US" sz="800" dirty="0"/>
          </a:p>
        </p:txBody>
      </p:sp>
      <p:sp>
        <p:nvSpPr>
          <p:cNvPr id="35" name="Text 33"/>
          <p:cNvSpPr/>
          <p:nvPr/>
        </p:nvSpPr>
        <p:spPr>
          <a:xfrm>
            <a:off x="9226296" y="4480560"/>
            <a:ext cx="2377440" cy="365760"/>
          </a:xfrm>
          <a:prstGeom prst="rect">
            <a:avLst/>
          </a:prstGeom>
          <a:noFill/>
          <a:ln/>
        </p:spPr>
        <p:txBody>
          <a:bodyPr wrap="square" lIns="0" tIns="0" rIns="0" bIns="0" rtlCol="0" anchor="ctr"/>
          <a:lstStyle/>
          <a:p>
            <a:pPr marL="0" indent="0">
              <a:buNone/>
            </a:pPr>
            <a:r>
              <a:rPr lang="en-US" sz="1300" b="1" dirty="0">
                <a:solidFill>
                  <a:srgbClr val="0F1B3D"/>
                </a:solidFill>
                <a:latin typeface="Calibri" pitchFamily="34" charset="0"/>
                <a:ea typeface="Calibri" pitchFamily="34" charset="-122"/>
                <a:cs typeface="Calibri" pitchFamily="34" charset="-120"/>
              </a:rPr>
              <a:t>0.5% service fee on represented volume</a:t>
            </a:r>
            <a:endParaRPr lang="en-US" sz="1300" dirty="0"/>
          </a:p>
        </p:txBody>
      </p:sp>
      <p:sp>
        <p:nvSpPr>
          <p:cNvPr id="36" name="Text 34"/>
          <p:cNvSpPr/>
          <p:nvPr/>
        </p:nvSpPr>
        <p:spPr>
          <a:xfrm>
            <a:off x="9226296" y="4937760"/>
            <a:ext cx="2377440" cy="1325880"/>
          </a:xfrm>
          <a:prstGeom prst="rect">
            <a:avLst/>
          </a:prstGeom>
          <a:noFill/>
          <a:ln/>
        </p:spPr>
        <p:txBody>
          <a:bodyPr wrap="square" lIns="0" tIns="0" rIns="0" bIns="0" rtlCol="0" anchor="ctr"/>
          <a:lstStyle/>
          <a:p>
            <a:pPr marL="0" indent="0">
              <a:buNone/>
            </a:pPr>
            <a:r>
              <a:rPr lang="en-US" sz="1000" dirty="0">
                <a:solidFill>
                  <a:srgbClr val="5A6378"/>
                </a:solidFill>
                <a:latin typeface="Calibri" pitchFamily="34" charset="0"/>
                <a:ea typeface="Calibri" pitchFamily="34" charset="-122"/>
                <a:cs typeface="Calibri" pitchFamily="34" charset="-120"/>
              </a:rPr>
              <a:t>RWA representation layer revenue. No yield capture, no token claim on RWA economics.</a:t>
            </a:r>
            <a:endParaRPr lang="en-US" sz="1000" dirty="0"/>
          </a:p>
        </p:txBody>
      </p:sp>
      <p:sp>
        <p:nvSpPr>
          <p:cNvPr id="200" name="BarLabel"/>
          <p:cNvSpPr/>
          <p:nvPr/>
        </p:nvSpPr>
        <p:spPr>
          <a:xfrm>
            <a:off x="457200" y="2743200"/>
            <a:ext cx="3000000" cy="190500"/>
          </a:xfrm>
          <a:prstGeom prst="rect">
            <a:avLst/>
          </a:prstGeom>
          <a:noFill/>
          <a:ln>
            <a:noFill/>
          </a:ln>
        </p:spPr>
        <p:txBody>
          <a:bodyPr wrap="square" lIns="0" tIns="0" rIns="0" bIns="0" rtlCol="0" anchor="ctr"/>
          <a:lstStyle/>
          <a:p>
            <a:pPr marL="0" indent="0">
              <a:buNone/>
            </a:pPr>
            <a:r>
              <a:rPr lang="en-US" sz="700" b="1" dirty="0">
                <a:solidFill>
                  <a:srgbClr val="5A6378"/>
                </a:solidFill>
                <a:latin typeface="Calibri"/>
              </a:rPr>
              <a:t>CURRENT REVENUE MIX</a:t>
            </a:r>
          </a:p>
        </p:txBody>
      </p:sp>
      <p:sp>
        <p:nvSpPr>
          <p:cNvPr id="201" name="Seg_85%  "/>
          <p:cNvSpPr/>
          <p:nvPr/>
        </p:nvSpPr>
        <p:spPr>
          <a:xfrm>
            <a:off x="457200" y="2971800"/>
            <a:ext cx="9715500" cy="381000"/>
          </a:xfrm>
          <a:prstGeom prst="rect">
            <a:avLst/>
          </a:prstGeom>
          <a:solidFill>
            <a:srgbClr val="0F1B3D"/>
          </a:solidFill>
          <a:ln>
            <a:noFill/>
          </a:ln>
        </p:spPr>
        <p:txBody>
          <a:bodyPr wrap="square" lIns="91440" tIns="0" rIns="0" bIns="0" rtlCol="0" anchor="ctr"/>
          <a:lstStyle/>
          <a:p>
            <a:pPr marL="0" indent="0">
              <a:buNone/>
            </a:pPr>
            <a:r>
              <a:rPr lang="en-US" sz="700" b="1" dirty="0">
                <a:solidFill>
                  <a:srgbClr val="FFFFFF"/>
                </a:solidFill>
                <a:latin typeface="Calibri"/>
              </a:rPr>
              <a:t>85%  Brokerage</a:t>
            </a:r>
          </a:p>
        </p:txBody>
      </p:sp>
      <p:sp>
        <p:nvSpPr>
          <p:cNvPr id="202" name="Seg_10% A"/>
          <p:cNvSpPr/>
          <p:nvPr/>
        </p:nvSpPr>
        <p:spPr>
          <a:xfrm>
            <a:off x="10172700" y="2971800"/>
            <a:ext cx="1143000" cy="381000"/>
          </a:xfrm>
          <a:prstGeom prst="rect">
            <a:avLst/>
          </a:prstGeom>
          <a:solidFill>
            <a:srgbClr val="D4AF37"/>
          </a:solidFill>
          <a:ln>
            <a:noFill/>
          </a:ln>
        </p:spPr>
        <p:txBody>
          <a:bodyPr wrap="square" lIns="91440" tIns="0" rIns="0" bIns="0" rtlCol="0" anchor="ctr"/>
          <a:lstStyle/>
          <a:p>
            <a:pPr marL="0" indent="0">
              <a:buNone/>
            </a:pPr>
            <a:r>
              <a:rPr lang="en-US" sz="700" b="1" dirty="0">
                <a:solidFill>
                  <a:srgbClr val="0F1B3D"/>
                </a:solidFill>
                <a:latin typeface="Calibri"/>
              </a:rPr>
              <a:t>10% AI Agent</a:t>
            </a:r>
          </a:p>
        </p:txBody>
      </p:sp>
      <p:sp>
        <p:nvSpPr>
          <p:cNvPr id="203" name="Seg_5%"/>
          <p:cNvSpPr/>
          <p:nvPr/>
        </p:nvSpPr>
        <p:spPr>
          <a:xfrm>
            <a:off x="11315700" y="2971800"/>
            <a:ext cx="571500" cy="381000"/>
          </a:xfrm>
          <a:prstGeom prst="rect">
            <a:avLst/>
          </a:prstGeom>
          <a:solidFill>
            <a:srgbClr val="5A6378"/>
          </a:solidFill>
          <a:ln>
            <a:noFill/>
          </a:ln>
        </p:spPr>
        <p:txBody>
          <a:bodyPr wrap="square" lIns="91440" tIns="0" rIns="0" bIns="0" rtlCol="0" anchor="ctr"/>
          <a:lstStyle/>
          <a:p>
            <a:pPr marL="0" indent="0">
              <a:buNone/>
            </a:pPr>
            <a:r>
              <a:rPr lang="en-US" sz="700" b="1" dirty="0">
                <a:solidFill>
                  <a:srgbClr val="FFFFFF"/>
                </a:solidFill>
                <a:latin typeface="Calibri"/>
              </a:rPr>
              <a:t>5%</a:t>
            </a:r>
          </a:p>
        </p:txBody>
      </p:sp>
      <p:sp>
        <p:nvSpPr>
          <p:cNvPr id="800" name="CoverSub"/>
          <p:cNvSpPr/>
          <p:nvPr/>
        </p:nvSpPr>
        <p:spPr>
          <a:xfrm>
            <a:off x="457200" y="2133600"/>
            <a:ext cx="11887200" cy="762000"/>
          </a:xfrm>
          <a:prstGeom prst="rect">
            <a:avLst/>
          </a:prstGeom>
          <a:solidFill>
            <a:srgbClr val="FFFFFF"/>
          </a:solidFill>
          <a:ln>
            <a:noFill/>
          </a:ln>
        </p:spPr>
      </p:sp>
    </p:spTree>
  </p:cSld>
  <p:clrMapOvr>
    <a:masterClrMapping/>
  </p:clrMapOvr>
</p:sld>
</file>

<file path=ppt/slides/slide13.xml><?xml version="1.0" encoding="utf-8"?>
<p:sld xmlns:a="http://schemas.openxmlformats.org/drawingml/2006/main"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10" name="BlockBg0"/>
          <p:cNvSpPr/>
          <p:nvPr/>
        </p:nvSpPr>
        <p:spPr>
          <a:xfrm>
            <a:off x="457200" y="1920600"/>
            <a:ext cx="2743200" cy="4191000"/>
          </a:xfrm>
          <a:prstGeom prst="rect">
            <a:avLst/>
          </a:prstGeom>
          <a:solidFill>
            <a:srgbClr val="0F1B3D"/>
          </a:solidFill>
          <a:ln>
            <a:noFill/>
          </a:ln>
        </p:spPr>
      </p:sp>
      <p:sp>
        <p:nvSpPr>
          <p:cNvPr id="311" name="BlockBg1"/>
          <p:cNvSpPr/>
          <p:nvPr/>
        </p:nvSpPr>
        <p:spPr>
          <a:xfrm>
            <a:off x="3314700" y="1920600"/>
            <a:ext cx="2743200" cy="4191000"/>
          </a:xfrm>
          <a:prstGeom prst="rect">
            <a:avLst/>
          </a:prstGeom>
          <a:solidFill>
            <a:srgbClr val="D4AF37"/>
          </a:solidFill>
          <a:ln>
            <a:noFill/>
          </a:ln>
        </p:spPr>
      </p:sp>
      <p:sp>
        <p:nvSpPr>
          <p:cNvPr id="312" name="BlockBg2"/>
          <p:cNvSpPr/>
          <p:nvPr/>
        </p:nvSpPr>
        <p:spPr>
          <a:xfrm>
            <a:off x="6172200" y="1920600"/>
            <a:ext cx="2743200" cy="4191000"/>
          </a:xfrm>
          <a:prstGeom prst="rect">
            <a:avLst/>
          </a:prstGeom>
          <a:solidFill>
            <a:srgbClr val="1A3A5A"/>
          </a:solidFill>
          <a:ln>
            <a:noFill/>
          </a:ln>
        </p:spPr>
      </p:sp>
      <p:sp>
        <p:nvSpPr>
          <p:cNvPr id="313" name="BlockBg3"/>
          <p:cNvSpPr/>
          <p:nvPr/>
        </p:nvSpPr>
        <p:spPr>
          <a:xfrm>
            <a:off x="9029700" y="1920600"/>
            <a:ext cx="2743200" cy="4191000"/>
          </a:xfrm>
          <a:prstGeom prst="rect">
            <a:avLst/>
          </a:prstGeom>
          <a:solidFill>
            <a:srgbClr val="1A3A2A"/>
          </a:solidFill>
          <a:ln>
            <a:noFill/>
          </a:ln>
        </p:spPr>
      </p:sp>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13</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274320"/>
            <a:ext cx="109728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09  ·  UNIT ECONOMICS</a:t>
            </a:r>
            <a:endParaRPr lang="en-US" sz="1000" dirty="0"/>
          </a:p>
        </p:txBody>
      </p:sp>
      <p:sp>
        <p:nvSpPr>
          <p:cNvPr id="7" name="Text 5"/>
          <p:cNvSpPr/>
          <p:nvPr/>
        </p:nvSpPr>
        <p:spPr>
          <a:xfrm>
            <a:off x="457200" y="548640"/>
            <a:ext cx="10972800" cy="365760"/>
          </a:xfrm>
          <a:prstGeom prst="rect">
            <a:avLst/>
          </a:prstGeom>
          <a:noFill/>
          <a:ln/>
        </p:spPr>
        <p:txBody>
          <a:bodyPr wrap="square" lIns="0" tIns="0" rIns="0" bIns="0" rtlCol="0" anchor="ctr"/>
          <a:lstStyle/>
          <a:p>
            <a:pPr marL="0" indent="0">
              <a:buNone/>
            </a:pPr>
            <a:r>
              <a:rPr lang="en-US" sz="2200" b="1" dirty="0">
                <a:solidFill>
                  <a:srgbClr val="0F1B3D"/>
                </a:solidFill>
                <a:latin typeface="Calibri" pitchFamily="34" charset="0"/>
                <a:ea typeface="Calibri" pitchFamily="34" charset="-122"/>
                <a:cs typeface="Calibri" pitchFamily="34" charset="-120"/>
              </a:rPr>
              <a:t>US$2M de-risks launch; seed targets US$20M after proof points.</a:t>
            </a:r>
            <a:endParaRPr lang="en-US" sz="2200" dirty="0"/>
          </a:p>
        </p:txBody>
      </p:sp>
      <p:sp>
        <p:nvSpPr>
          <p:cNvPr id="8" name="Text 6"/>
          <p:cNvSpPr/>
          <p:nvPr/>
        </p:nvSpPr>
        <p:spPr>
          <a:xfrm>
            <a:off x="457200" y="960120"/>
            <a:ext cx="10972800" cy="228600"/>
          </a:xfrm>
          <a:prstGeom prst="rect">
            <a:avLst/>
          </a:prstGeom>
          <a:noFill/>
          <a:ln/>
        </p:spPr>
        <p:txBody>
          <a:bodyPr wrap="square" lIns="0" tIns="0" rIns="0" bIns="0" rtlCol="0" anchor="ctr"/>
          <a:lstStyle/>
          <a:p>
            <a:pPr marL="0" indent="0">
              <a:buNone/>
            </a:pPr>
            <a:r>
              <a:rPr lang="en-US" sz="1000" i="1" dirty="0">
                <a:solidFill>
                  <a:srgbClr val="5A6378"/>
                </a:solidFill>
                <a:latin typeface="Calibri" pitchFamily="34" charset="0"/>
                <a:ea typeface="Calibri" pitchFamily="34" charset="-122"/>
                <a:cs typeface="Calibri" pitchFamily="34" charset="-120"/>
              </a:rPr>
              <a:t>Disciplined base case · Upside unlocked by TGE, RWA pilot, and AI Agent scale</a:t>
            </a:r>
            <a:endParaRPr lang="en-US" sz="1000" dirty="0"/>
          </a:p>
        </p:txBody>
      </p:sp>
      <p:sp>
        <p:nvSpPr>
          <p:cNvPr id="9" name="Shape 7"/>
          <p:cNvSpPr/>
          <p:nvPr/>
        </p:nvSpPr>
        <p:spPr>
          <a:xfrm>
            <a:off x="365760" y="1298448"/>
            <a:ext cx="2807208" cy="384048"/>
          </a:xfrm>
          <a:prstGeom prst="rect">
            <a:avLst/>
          </a:prstGeom>
          <a:solidFill>
            <a:srgbClr val="08122A"/>
          </a:solidFill>
          <a:ln w="12700">
            <a:solidFill>
              <a:srgbClr val="08122A"/>
            </a:solidFill>
            <a:prstDash val="solid"/>
          </a:ln>
        </p:spPr>
      </p:sp>
      <p:sp>
        <p:nvSpPr>
          <p:cNvPr id="10" name="Text 8"/>
          <p:cNvSpPr/>
          <p:nvPr/>
        </p:nvSpPr>
        <p:spPr>
          <a:xfrm>
            <a:off x="457200" y="1344168"/>
            <a:ext cx="2624328" cy="292608"/>
          </a:xfrm>
          <a:prstGeom prst="rect">
            <a:avLst/>
          </a:prstGeom>
          <a:noFill/>
          <a:ln/>
        </p:spPr>
        <p:txBody>
          <a:bodyPr wrap="square" lIns="0" tIns="0" rIns="0" bIns="0" rtlCol="0" anchor="ctr"/>
          <a:lstStyle/>
          <a:p>
            <a:pPr marL="0" indent="0" algn="ctr">
              <a:buNone/>
            </a:pPr>
            <a:r>
              <a:rPr lang="en-US" sz="1100" b="1" kern="0" spc="400" dirty="0">
                <a:solidFill>
                  <a:srgbClr val="FFFFFF"/>
                </a:solidFill>
                <a:latin typeface="Calibri" pitchFamily="34" charset="0"/>
                <a:ea typeface="Calibri" pitchFamily="34" charset="-122"/>
                <a:cs typeface="Calibri" pitchFamily="34" charset="-120"/>
              </a:rPr>
              <a:t>BROKERAGE</a:t>
            </a:r>
            <a:endParaRPr lang="en-US" sz="1100" dirty="0"/>
          </a:p>
        </p:txBody>
      </p:sp>
      <p:sp>
        <p:nvSpPr>
          <p:cNvPr id="11" name="Shape 9"/>
          <p:cNvSpPr/>
          <p:nvPr/>
        </p:nvSpPr>
        <p:spPr>
          <a:xfrm>
            <a:off x="365760" y="1755648"/>
            <a:ext cx="2807208" cy="457200"/>
          </a:xfrm>
          <a:prstGeom prst="rect">
            <a:avLst/>
          </a:prstGeom>
          <a:solidFill>
            <a:srgbClr val="F7F9FC"/>
          </a:solidFill>
          <a:ln w="12700">
            <a:solidFill>
              <a:srgbClr val="CADCFC"/>
            </a:solidFill>
            <a:prstDash val="solid"/>
          </a:ln>
        </p:spPr>
      </p:sp>
      <p:sp>
        <p:nvSpPr>
          <p:cNvPr id="55" name="Shape 53"/>
          <p:cNvSpPr/>
          <p:nvPr/>
        </p:nvSpPr>
        <p:spPr>
          <a:xfrm>
            <a:off x="3227832" y="1298448"/>
            <a:ext cx="2807208" cy="384048"/>
          </a:xfrm>
          <a:prstGeom prst="rect">
            <a:avLst/>
          </a:prstGeom>
          <a:solidFill>
            <a:srgbClr val="D4AF37"/>
          </a:solidFill>
          <a:ln w="12700">
            <a:solidFill>
              <a:srgbClr val="D4AF37"/>
            </a:solidFill>
            <a:prstDash val="solid"/>
          </a:ln>
        </p:spPr>
      </p:sp>
      <p:sp>
        <p:nvSpPr>
          <p:cNvPr id="56" name="Text 54"/>
          <p:cNvSpPr/>
          <p:nvPr/>
        </p:nvSpPr>
        <p:spPr>
          <a:xfrm>
            <a:off x="3319272" y="1344168"/>
            <a:ext cx="2624328" cy="292608"/>
          </a:xfrm>
          <a:prstGeom prst="rect">
            <a:avLst/>
          </a:prstGeom>
          <a:noFill/>
          <a:ln/>
        </p:spPr>
        <p:txBody>
          <a:bodyPr wrap="square" lIns="0" tIns="0" rIns="0" bIns="0" rtlCol="0" anchor="ctr"/>
          <a:lstStyle/>
          <a:p>
            <a:pPr marL="0" indent="0" algn="ctr">
              <a:buNone/>
            </a:pPr>
            <a:r>
              <a:rPr lang="en-US" sz="1100" b="1" kern="0" spc="400" dirty="0">
                <a:solidFill>
                  <a:srgbClr val="08122A"/>
                </a:solidFill>
                <a:latin typeface="Calibri" pitchFamily="34" charset="0"/>
                <a:ea typeface="Calibri" pitchFamily="34" charset="-122"/>
                <a:cs typeface="Calibri" pitchFamily="34" charset="-120"/>
              </a:rPr>
              <a:t>AI AGENT</a:t>
            </a:r>
            <a:endParaRPr lang="en-US" sz="1100" dirty="0"/>
          </a:p>
        </p:txBody>
      </p:sp>
      <p:sp>
        <p:nvSpPr>
          <p:cNvPr id="57" name="Shape 55"/>
          <p:cNvSpPr/>
          <p:nvPr/>
        </p:nvSpPr>
        <p:spPr>
          <a:xfrm>
            <a:off x="3227832" y="1755648"/>
            <a:ext cx="2807208" cy="457200"/>
          </a:xfrm>
          <a:prstGeom prst="rect">
            <a:avLst/>
          </a:prstGeom>
          <a:solidFill>
            <a:srgbClr val="F7F9FC"/>
          </a:solidFill>
          <a:ln w="12700">
            <a:solidFill>
              <a:srgbClr val="CADCFC"/>
            </a:solidFill>
            <a:prstDash val="solid"/>
          </a:ln>
        </p:spPr>
      </p:sp>
      <p:sp>
        <p:nvSpPr>
          <p:cNvPr id="101" name="Shape 99"/>
          <p:cNvSpPr/>
          <p:nvPr/>
        </p:nvSpPr>
        <p:spPr>
          <a:xfrm>
            <a:off x="6089904" y="1298448"/>
            <a:ext cx="2807208" cy="384048"/>
          </a:xfrm>
          <a:prstGeom prst="rect">
            <a:avLst/>
          </a:prstGeom>
          <a:solidFill>
            <a:srgbClr val="2D7A3D"/>
          </a:solidFill>
          <a:ln w="12700">
            <a:solidFill>
              <a:srgbClr val="2D7A3D"/>
            </a:solidFill>
            <a:prstDash val="solid"/>
          </a:ln>
        </p:spPr>
      </p:sp>
      <p:sp>
        <p:nvSpPr>
          <p:cNvPr id="102" name="Text 100"/>
          <p:cNvSpPr/>
          <p:nvPr/>
        </p:nvSpPr>
        <p:spPr>
          <a:xfrm>
            <a:off x="6181344" y="1344168"/>
            <a:ext cx="2624328" cy="292608"/>
          </a:xfrm>
          <a:prstGeom prst="rect">
            <a:avLst/>
          </a:prstGeom>
          <a:noFill/>
          <a:ln/>
        </p:spPr>
        <p:txBody>
          <a:bodyPr wrap="square" lIns="0" tIns="0" rIns="0" bIns="0" rtlCol="0" anchor="ctr"/>
          <a:lstStyle/>
          <a:p>
            <a:pPr marL="0" indent="0" algn="ctr">
              <a:buNone/>
            </a:pPr>
            <a:r>
              <a:rPr lang="en-US" sz="1100" b="1" kern="0" spc="400" dirty="0">
                <a:solidFill>
                  <a:srgbClr val="FFFFFF"/>
                </a:solidFill>
                <a:latin typeface="Calibri" pitchFamily="34" charset="0"/>
                <a:ea typeface="Calibri" pitchFamily="34" charset="-122"/>
                <a:cs typeface="Calibri" pitchFamily="34" charset="-120"/>
              </a:rPr>
              <a:t>MARKETPLACE</a:t>
            </a:r>
            <a:endParaRPr lang="en-US" sz="1100" dirty="0"/>
          </a:p>
        </p:txBody>
      </p:sp>
      <p:sp>
        <p:nvSpPr>
          <p:cNvPr id="103" name="Shape 101"/>
          <p:cNvSpPr/>
          <p:nvPr/>
        </p:nvSpPr>
        <p:spPr>
          <a:xfrm>
            <a:off x="6089904" y="1755648"/>
            <a:ext cx="2807208" cy="457200"/>
          </a:xfrm>
          <a:prstGeom prst="rect">
            <a:avLst/>
          </a:prstGeom>
          <a:solidFill>
            <a:srgbClr val="F7F9FC"/>
          </a:solidFill>
          <a:ln w="12700">
            <a:solidFill>
              <a:srgbClr val="CADCFC"/>
            </a:solidFill>
            <a:prstDash val="solid"/>
          </a:ln>
        </p:spPr>
      </p:sp>
      <p:sp>
        <p:nvSpPr>
          <p:cNvPr id="147" name="Shape 145"/>
          <p:cNvSpPr/>
          <p:nvPr/>
        </p:nvSpPr>
        <p:spPr>
          <a:xfrm>
            <a:off x="8951976" y="1298448"/>
            <a:ext cx="2807208" cy="384048"/>
          </a:xfrm>
          <a:prstGeom prst="rect">
            <a:avLst/>
          </a:prstGeom>
          <a:solidFill>
            <a:srgbClr val="6B46A8"/>
          </a:solidFill>
          <a:ln w="12700">
            <a:solidFill>
              <a:srgbClr val="6B46A8"/>
            </a:solidFill>
            <a:prstDash val="solid"/>
          </a:ln>
        </p:spPr>
      </p:sp>
      <p:sp>
        <p:nvSpPr>
          <p:cNvPr id="150" name="Shape 148"/>
          <p:cNvSpPr/>
          <p:nvPr/>
        </p:nvSpPr>
        <p:spPr>
          <a:xfrm>
            <a:off x="8951976" y="1755648"/>
            <a:ext cx="2807208" cy="457200"/>
          </a:xfrm>
          <a:prstGeom prst="rect">
            <a:avLst/>
          </a:prstGeom>
          <a:solidFill>
            <a:srgbClr val="6B46A8">
              <a:alpha val="10000"/>
            </a:srgbClr>
          </a:solidFill>
          <a:ln w="12700">
            <a:solidFill>
              <a:srgbClr val="6B46A8"/>
            </a:solidFill>
            <a:prstDash val="solid"/>
          </a:ln>
        </p:spPr>
      </p:sp>
      <p:sp>
        <p:nvSpPr>
          <p:cNvPr id="187" name="Text 185"/>
          <p:cNvSpPr/>
          <p:nvPr/>
        </p:nvSpPr>
        <p:spPr>
          <a:xfrm>
            <a:off x="365760" y="6455664"/>
            <a:ext cx="8229600" cy="164592"/>
          </a:xfrm>
          <a:prstGeom prst="rect">
            <a:avLst/>
          </a:prstGeom>
          <a:noFill/>
          <a:ln/>
        </p:spPr>
        <p:txBody>
          <a:bodyPr wrap="square" lIns="0" tIns="0" rIns="0" bIns="0" rtlCol="0" anchor="ctr"/>
          <a:lstStyle/>
          <a:p>
            <a:pPr marL="0" indent="0">
              <a:buNone/>
            </a:pPr>
            <a:r>
              <a:rPr lang="en-US" sz="600" i="1" dirty="0">
                <a:solidFill>
                  <a:srgbClr val="5A6378"/>
                </a:solidFill>
                <a:latin typeface="Calibri" pitchFamily="34" charset="0"/>
                <a:ea typeface="Calibri" pitchFamily="34" charset="-122"/>
                <a:cs typeface="Calibri" pitchFamily="34" charset="-120"/>
              </a:rPr>
              <a:t>Base case is milestone-driven: US$2M funds TGE, compliance, liquidity, team, and GTM validation. Seed follows only after proof points are visible.</a:t>
            </a:r>
            <a:endParaRPr lang="en-US" sz="600" dirty="0"/>
          </a:p>
        </p:txBody>
      </p:sp>
      <p:sp>
        <p:nvSpPr>
          <p:cNvPr id="302" name="Metric_BROKERAGE"/>
          <p:cNvSpPr/>
          <p:nvPr/>
        </p:nvSpPr>
        <p:spPr>
          <a:xfrm>
            <a:off x="548640" y="2377800"/>
            <a:ext cx="2560320" cy="457200"/>
          </a:xfrm>
          <a:prstGeom prst="rect">
            <a:avLst/>
          </a:prstGeom>
          <a:noFill/>
          <a:ln>
            <a:noFill/>
          </a:ln>
        </p:spPr>
        <p:txBody>
          <a:bodyPr wrap="square" lIns="0" tIns="0" rIns="0" bIns="0" rtlCol="0" anchor="ctr"/>
          <a:lstStyle/>
          <a:p>
            <a:pPr marL="0" indent="0">
              <a:buNone/>
            </a:pPr>
            <a:r>
              <a:rPr lang="en-US" sz="2800" b="1" dirty="0">
                <a:solidFill>
                  <a:srgbClr val="FFFFFF"/>
                </a:solidFill>
                <a:latin typeface="Calibri"/>
              </a:rPr>
              <a:t>US$1.5–2.5M</a:t>
            </a:r>
          </a:p>
        </p:txBody>
      </p:sp>
      <p:sp>
        <p:nvSpPr>
          <p:cNvPr id="303" name="MetricSub_BROKERAGE"/>
          <p:cNvSpPr/>
          <p:nvPr/>
        </p:nvSpPr>
        <p:spPr>
          <a:xfrm>
            <a:off x="548640" y="2835000"/>
            <a:ext cx="2560320" cy="228600"/>
          </a:xfrm>
          <a:prstGeom prst="rect">
            <a:avLst/>
          </a:prstGeom>
          <a:noFill/>
          <a:ln>
            <a:noFill/>
          </a:ln>
        </p:spPr>
        <p:txBody>
          <a:bodyPr wrap="square" lIns="0" tIns="0" rIns="0" bIns="0" rtlCol="0" anchor="ctr"/>
          <a:lstStyle/>
          <a:p>
            <a:pPr marL="0" indent="0">
              <a:buNone/>
            </a:pPr>
            <a:r>
              <a:rPr lang="en-US" sz="800" b="0" i="1" dirty="0">
                <a:solidFill>
                  <a:srgbClr val="CADCFC"/>
                </a:solidFill>
                <a:latin typeface="Calibri"/>
              </a:rPr>
              <a:t>Revenue path</a:t>
            </a:r>
          </a:p>
        </p:txBody>
      </p:sp>
      <p:sp>
        <p:nvSpPr>
          <p:cNvPr id="304" name="Div_BROKERAGE"/>
          <p:cNvSpPr/>
          <p:nvPr/>
        </p:nvSpPr>
        <p:spPr>
          <a:xfrm>
            <a:off x="548640" y="3139800"/>
            <a:ext cx="2560320" cy="19050"/>
          </a:xfrm>
          <a:prstGeom prst="rect">
            <a:avLst/>
          </a:prstGeom>
          <a:solidFill>
            <a:srgbClr val="D4AF37"/>
          </a:solidFill>
          <a:ln>
            <a:noFill/>
          </a:ln>
        </p:spPr>
      </p:sp>
      <p:sp>
        <p:nvSpPr>
          <p:cNvPr id="305" name="Line_305"/>
          <p:cNvSpPr/>
          <p:nvPr/>
        </p:nvSpPr>
        <p:spPr>
          <a:xfrm>
            <a:off x="548640" y="3292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Partner ramp</a:t>
            </a:r>
          </a:p>
        </p:txBody>
      </p:sp>
      <p:sp>
        <p:nvSpPr>
          <p:cNvPr id="306" name="Line_306"/>
          <p:cNvSpPr/>
          <p:nvPr/>
        </p:nvSpPr>
        <p:spPr>
          <a:xfrm>
            <a:off x="548640" y="35779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Avg ticket: USD 80K</a:t>
            </a:r>
          </a:p>
        </p:txBody>
      </p:sp>
      <p:sp>
        <p:nvSpPr>
          <p:cNvPr id="307" name="Line_307"/>
          <p:cNvSpPr/>
          <p:nvPr/>
        </p:nvSpPr>
        <p:spPr>
          <a:xfrm>
            <a:off x="548640" y="38637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Commission: 2–3%</a:t>
            </a:r>
          </a:p>
        </p:txBody>
      </p:sp>
      <p:sp>
        <p:nvSpPr>
          <p:cNvPr id="308" name="Line_308"/>
          <p:cNvSpPr/>
          <p:nvPr/>
        </p:nvSpPr>
        <p:spPr>
          <a:xfrm>
            <a:off x="548640" y="41494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GMV: USD 153.6M</a:t>
            </a:r>
          </a:p>
        </p:txBody>
      </p:sp>
      <p:sp>
        <p:nvSpPr>
          <p:cNvPr id="309" name="Line_309"/>
          <p:cNvSpPr/>
          <p:nvPr/>
        </p:nvSpPr>
        <p:spPr>
          <a:xfrm>
            <a:off x="548640" y="4435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ROAS: 6.4×</a:t>
            </a:r>
          </a:p>
        </p:txBody>
      </p:sp>
      <p:sp>
        <p:nvSpPr>
          <p:cNvPr id="312" name="Metric_AI AGENT"/>
          <p:cNvSpPr/>
          <p:nvPr/>
        </p:nvSpPr>
        <p:spPr>
          <a:xfrm>
            <a:off x="3406140" y="2377800"/>
            <a:ext cx="2560320" cy="457200"/>
          </a:xfrm>
          <a:prstGeom prst="rect">
            <a:avLst/>
          </a:prstGeom>
          <a:noFill/>
          <a:ln>
            <a:noFill/>
          </a:ln>
        </p:spPr>
        <p:txBody>
          <a:bodyPr wrap="square" lIns="0" tIns="0" rIns="0" bIns="0" rtlCol="0" anchor="ctr"/>
          <a:lstStyle/>
          <a:p>
            <a:pPr marL="0" indent="0">
              <a:buNone/>
            </a:pPr>
            <a:r>
              <a:rPr lang="en-US" sz="2800" b="1" dirty="0">
                <a:solidFill>
                  <a:srgbClr val="FFFFFF"/>
                </a:solidFill>
                <a:latin typeface="Calibri"/>
              </a:rPr>
              <a:t>US$1M+</a:t>
            </a:r>
          </a:p>
        </p:txBody>
      </p:sp>
      <p:sp>
        <p:nvSpPr>
          <p:cNvPr id="313" name="MetricSub_AI AGENT"/>
          <p:cNvSpPr/>
          <p:nvPr/>
        </p:nvSpPr>
        <p:spPr>
          <a:xfrm>
            <a:off x="3406140" y="2835000"/>
            <a:ext cx="2560320" cy="228600"/>
          </a:xfrm>
          <a:prstGeom prst="rect">
            <a:avLst/>
          </a:prstGeom>
          <a:noFill/>
          <a:ln>
            <a:noFill/>
          </a:ln>
        </p:spPr>
        <p:txBody>
          <a:bodyPr wrap="square" lIns="0" tIns="0" rIns="0" bIns="0" rtlCol="0" anchor="ctr"/>
          <a:lstStyle/>
          <a:p>
            <a:pPr marL="0" indent="0">
              <a:buNone/>
            </a:pPr>
            <a:r>
              <a:rPr lang="en-US" sz="800" b="0" i="1" dirty="0">
                <a:solidFill>
                  <a:srgbClr val="CADCFC"/>
                </a:solidFill>
                <a:latin typeface="Calibri"/>
              </a:rPr>
              <a:t>ARR path</a:t>
            </a:r>
          </a:p>
        </p:txBody>
      </p:sp>
      <p:sp>
        <p:nvSpPr>
          <p:cNvPr id="314" name="Div_AI AGENT"/>
          <p:cNvSpPr/>
          <p:nvPr/>
        </p:nvSpPr>
        <p:spPr>
          <a:xfrm>
            <a:off x="3406140" y="3139800"/>
            <a:ext cx="2560320" cy="19050"/>
          </a:xfrm>
          <a:prstGeom prst="rect">
            <a:avLst/>
          </a:prstGeom>
          <a:solidFill>
            <a:srgbClr val="D4AF37"/>
          </a:solidFill>
          <a:ln>
            <a:noFill/>
          </a:ln>
        </p:spPr>
      </p:sp>
      <p:sp>
        <p:nvSpPr>
          <p:cNvPr id="315" name="Line_315"/>
          <p:cNvSpPr/>
          <p:nvPr/>
        </p:nvSpPr>
        <p:spPr>
          <a:xfrm>
            <a:off x="3406140" y="3292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20→40 clients</a:t>
            </a:r>
          </a:p>
        </p:txBody>
      </p:sp>
      <p:sp>
        <p:nvSpPr>
          <p:cNvPr id="316" name="Line_316"/>
          <p:cNvSpPr/>
          <p:nvPr/>
        </p:nvSpPr>
        <p:spPr>
          <a:xfrm>
            <a:off x="3406140" y="35779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USD 48K/yr per client</a:t>
            </a:r>
          </a:p>
        </p:txBody>
      </p:sp>
      <p:sp>
        <p:nvSpPr>
          <p:cNvPr id="317" name="Line_317"/>
          <p:cNvSpPr/>
          <p:nvPr/>
        </p:nvSpPr>
        <p:spPr>
          <a:xfrm>
            <a:off x="3406140" y="38637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LTV/CAC: 46×</a:t>
            </a:r>
          </a:p>
        </p:txBody>
      </p:sp>
      <p:sp>
        <p:nvSpPr>
          <p:cNvPr id="318" name="Line_318"/>
          <p:cNvSpPr/>
          <p:nvPr/>
        </p:nvSpPr>
        <p:spPr>
          <a:xfrm>
            <a:off x="3406140" y="41494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Payback: 1–3 months</a:t>
            </a:r>
          </a:p>
        </p:txBody>
      </p:sp>
      <p:sp>
        <p:nvSpPr>
          <p:cNvPr id="319" name="Line_319"/>
          <p:cNvSpPr/>
          <p:nvPr/>
        </p:nvSpPr>
        <p:spPr>
          <a:xfrm>
            <a:off x="3406140" y="4435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USD 5K CAC</a:t>
            </a:r>
          </a:p>
        </p:txBody>
      </p:sp>
      <p:sp>
        <p:nvSpPr>
          <p:cNvPr id="325" name="Line_325"/>
          <p:cNvSpPr/>
          <p:nvPr/>
        </p:nvSpPr>
        <p:spPr>
          <a:xfrm>
            <a:off x="6263640" y="3292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500 active companies</a:t>
            </a:r>
          </a:p>
        </p:txBody>
      </p:sp>
      <p:sp>
        <p:nvSpPr>
          <p:cNvPr id="326" name="Line_326"/>
          <p:cNvSpPr/>
          <p:nvPr/>
        </p:nvSpPr>
        <p:spPr>
          <a:xfrm>
            <a:off x="6263640" y="35779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USD 1K/app/yr avg</a:t>
            </a:r>
          </a:p>
        </p:txBody>
      </p:sp>
      <p:sp>
        <p:nvSpPr>
          <p:cNvPr id="327" name="Line_327"/>
          <p:cNvSpPr/>
          <p:nvPr/>
        </p:nvSpPr>
        <p:spPr>
          <a:xfrm>
            <a:off x="6263640" y="38637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8 apps live today</a:t>
            </a:r>
          </a:p>
        </p:txBody>
      </p:sp>
      <p:sp>
        <p:nvSpPr>
          <p:cNvPr id="328" name="Line_328"/>
          <p:cNvSpPr/>
          <p:nvPr/>
        </p:nvSpPr>
        <p:spPr>
          <a:xfrm>
            <a:off x="6263640" y="41494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Growing organically</a:t>
            </a:r>
          </a:p>
        </p:txBody>
      </p:sp>
      <p:sp>
        <p:nvSpPr>
          <p:cNvPr id="329" name="Line_329"/>
          <p:cNvSpPr/>
          <p:nvPr/>
        </p:nvSpPr>
        <p:spPr>
          <a:xfrm>
            <a:off x="6263640" y="4435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Dev revenue share model</a:t>
            </a:r>
          </a:p>
        </p:txBody>
      </p:sp>
      <p:sp>
        <p:nvSpPr>
          <p:cNvPr id="332" name="Metric_TOTAL Y2"/>
          <p:cNvSpPr/>
          <p:nvPr/>
        </p:nvSpPr>
        <p:spPr>
          <a:xfrm>
            <a:off x="9121140" y="2377800"/>
            <a:ext cx="2560320" cy="457200"/>
          </a:xfrm>
          <a:prstGeom prst="rect">
            <a:avLst/>
          </a:prstGeom>
          <a:noFill/>
          <a:ln>
            <a:noFill/>
          </a:ln>
        </p:spPr>
        <p:txBody>
          <a:bodyPr wrap="square" lIns="0" tIns="0" rIns="0" bIns="0" rtlCol="0" anchor="ctr"/>
          <a:lstStyle/>
          <a:p>
            <a:pPr marL="0" indent="0">
              <a:buNone/>
            </a:pPr>
            <a:r>
              <a:rPr lang="en-US" sz="2800" b="1" dirty="0">
                <a:solidFill>
                  <a:srgbClr val="FFFFFF"/>
                </a:solidFill>
                <a:latin typeface="Calibri"/>
              </a:rPr>
              <a:t>US$20M</a:t>
            </a:r>
          </a:p>
        </p:txBody>
      </p:sp>
      <p:sp>
        <p:nvSpPr>
          <p:cNvPr id="333" name="MetricSub_TOTAL Y2"/>
          <p:cNvSpPr/>
          <p:nvPr/>
        </p:nvSpPr>
        <p:spPr>
          <a:xfrm>
            <a:off x="9121140" y="2835000"/>
            <a:ext cx="2560320" cy="228600"/>
          </a:xfrm>
          <a:prstGeom prst="rect">
            <a:avLst/>
          </a:prstGeom>
          <a:noFill/>
          <a:ln>
            <a:noFill/>
          </a:ln>
        </p:spPr>
        <p:txBody>
          <a:bodyPr wrap="square" lIns="0" tIns="0" rIns="0" bIns="0" rtlCol="0" anchor="ctr"/>
          <a:lstStyle/>
          <a:p>
            <a:pPr marL="0" indent="0">
              <a:buNone/>
            </a:pPr>
            <a:r>
              <a:rPr lang="en-US" sz="800" b="0" i="1" dirty="0">
                <a:solidFill>
                  <a:srgbClr val="CADCFC"/>
                </a:solidFill>
                <a:latin typeface="Calibri"/>
              </a:rPr>
              <a:t>Seed valuation milestone</a:t>
            </a:r>
          </a:p>
        </p:txBody>
      </p:sp>
      <p:sp>
        <p:nvSpPr>
          <p:cNvPr id="334" name="Div_TOTAL Y2"/>
          <p:cNvSpPr/>
          <p:nvPr/>
        </p:nvSpPr>
        <p:spPr>
          <a:xfrm>
            <a:off x="9121140" y="3139800"/>
            <a:ext cx="2560320" cy="19050"/>
          </a:xfrm>
          <a:prstGeom prst="rect">
            <a:avLst/>
          </a:prstGeom>
          <a:solidFill>
            <a:srgbClr val="D4AF37"/>
          </a:solidFill>
          <a:ln>
            <a:noFill/>
          </a:ln>
        </p:spPr>
      </p:sp>
      <p:sp>
        <p:nvSpPr>
          <p:cNvPr id="335" name="Line_335"/>
          <p:cNvSpPr/>
          <p:nvPr/>
        </p:nvSpPr>
        <p:spPr>
          <a:xfrm>
            <a:off x="9121140" y="3292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After TGE + traction</a:t>
            </a:r>
          </a:p>
        </p:txBody>
      </p:sp>
      <p:sp>
        <p:nvSpPr>
          <p:cNvPr id="336" name="Line_336"/>
          <p:cNvSpPr/>
          <p:nvPr/>
        </p:nvSpPr>
        <p:spPr>
          <a:xfrm>
            <a:off x="9121140" y="35779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AI Agent + RWA proof</a:t>
            </a:r>
          </a:p>
        </p:txBody>
      </p:sp>
      <p:sp>
        <p:nvSpPr>
          <p:cNvPr id="337" name="Line_337"/>
          <p:cNvSpPr/>
          <p:nvPr/>
        </p:nvSpPr>
        <p:spPr>
          <a:xfrm>
            <a:off x="9121140" y="38637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Measured, not promised</a:t>
            </a:r>
          </a:p>
        </p:txBody>
      </p:sp>
      <p:sp>
        <p:nvSpPr>
          <p:cNvPr id="338" name="Line_338"/>
          <p:cNvSpPr/>
          <p:nvPr/>
        </p:nvSpPr>
        <p:spPr>
          <a:xfrm>
            <a:off x="9121140" y="414945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Base case discipline</a:t>
            </a:r>
          </a:p>
        </p:txBody>
      </p:sp>
      <p:sp>
        <p:nvSpPr>
          <p:cNvPr id="339" name="Line_339"/>
          <p:cNvSpPr/>
          <p:nvPr/>
        </p:nvSpPr>
        <p:spPr>
          <a:xfrm>
            <a:off x="9121140" y="4435200"/>
            <a:ext cx="2560320" cy="266700"/>
          </a:xfrm>
          <a:prstGeom prst="rect">
            <a:avLst/>
          </a:prstGeom>
          <a:noFill/>
          <a:ln>
            <a:noFill/>
          </a:ln>
        </p:spPr>
        <p:txBody>
          <a:bodyPr wrap="square" lIns="0" tIns="0" rIns="0" bIns="0" rtlCol="0" anchor="ctr"/>
          <a:lstStyle/>
          <a:p>
            <a:pPr marL="0" indent="0">
              <a:buNone/>
            </a:pPr>
            <a:r>
              <a:rPr lang="en-US" sz="900" b="0" dirty="0">
                <a:solidFill>
                  <a:srgbClr val="FFFFFF"/>
                </a:solidFill>
                <a:latin typeface="Calibri"/>
              </a:rPr>
              <a:t>Mature target: US$100M</a:t>
            </a:r>
          </a:p>
        </p:txBody>
      </p:sp>
      <p:sp>
        <p:nvSpPr>
          <p:cNvPr id="950" name="CoverStrip"/>
          <p:cNvSpPr/>
          <p:nvPr/>
        </p:nvSpPr>
        <p:spPr>
          <a:xfrm>
            <a:off x="0" y="1371600"/>
            <a:ext cx="12192000" cy="609600"/>
          </a:xfrm>
          <a:prstGeom prst="rect">
            <a:avLst/>
          </a:prstGeom>
          <a:solidFill>
            <a:srgbClr val="FFFFFF"/>
          </a:solidFill>
          <a:ln>
            <a:noFill/>
          </a:ln>
        </p:spPr>
      </p:sp>
      <p:sp>
        <p:nvSpPr>
          <p:cNvPr id="951" name="ColHdr0"/>
          <p:cNvSpPr/>
          <p:nvPr/>
        </p:nvSpPr>
        <p:spPr>
          <a:xfrm>
            <a:off x="457200" y="1371600"/>
            <a:ext cx="2743200" cy="609600"/>
          </a:xfrm>
          <a:prstGeom prst="rect">
            <a:avLst/>
          </a:prstGeom>
          <a:solidFill>
            <a:srgbClr val="0F1B3D"/>
          </a:solidFill>
          <a:ln>
            <a:noFill/>
          </a:ln>
        </p:spPr>
        <p:txBody>
          <a:bodyPr wrap="square" lIns="91440" tIns="0" rIns="0" bIns="0" rtlCol="0" anchor="ctr"/>
          <a:lstStyle/>
          <a:p>
            <a:pPr marL="0" indent="0" algn="ctr">
              <a:buNone/>
            </a:pPr>
            <a:r>
              <a:rPr lang="en-US" sz="900" b="1" dirty="0">
                <a:solidFill>
                  <a:srgbClr val="D4AF37"/>
                </a:solidFill>
                <a:latin typeface="Calibri"/>
              </a:rPr>
              <a:t>BROKERAGE</a:t>
            </a:r>
          </a:p>
        </p:txBody>
      </p:sp>
      <p:sp>
        <p:nvSpPr>
          <p:cNvPr id="952" name="ColHdr1"/>
          <p:cNvSpPr/>
          <p:nvPr/>
        </p:nvSpPr>
        <p:spPr>
          <a:xfrm>
            <a:off x="3314700" y="1371600"/>
            <a:ext cx="2743200" cy="609600"/>
          </a:xfrm>
          <a:prstGeom prst="rect">
            <a:avLst/>
          </a:prstGeom>
          <a:solidFill>
            <a:srgbClr val="D4AF37"/>
          </a:solidFill>
          <a:ln>
            <a:noFill/>
          </a:ln>
        </p:spPr>
        <p:txBody>
          <a:bodyPr wrap="square" lIns="91440" tIns="0" rIns="0" bIns="0" rtlCol="0" anchor="ctr"/>
          <a:lstStyle/>
          <a:p>
            <a:pPr marL="0" indent="0" algn="ctr">
              <a:buNone/>
            </a:pPr>
            <a:r>
              <a:rPr lang="en-US" sz="900" b="1" dirty="0">
                <a:solidFill>
                  <a:srgbClr val="0F1B3D"/>
                </a:solidFill>
                <a:latin typeface="Calibri"/>
              </a:rPr>
              <a:t>AI AGENT</a:t>
            </a:r>
          </a:p>
        </p:txBody>
      </p:sp>
      <p:sp>
        <p:nvSpPr>
          <p:cNvPr id="953" name="ColHdr2"/>
          <p:cNvSpPr/>
          <p:nvPr/>
        </p:nvSpPr>
        <p:spPr>
          <a:xfrm>
            <a:off x="6172200" y="1371600"/>
            <a:ext cx="2743200" cy="609600"/>
          </a:xfrm>
          <a:prstGeom prst="rect">
            <a:avLst/>
          </a:prstGeom>
          <a:solidFill>
            <a:srgbClr val="1A3A5A"/>
          </a:solidFill>
          <a:ln>
            <a:noFill/>
          </a:ln>
        </p:spPr>
        <p:txBody>
          <a:bodyPr wrap="square" lIns="91440" tIns="0" rIns="0" bIns="0" rtlCol="0" anchor="ctr"/>
          <a:lstStyle/>
          <a:p>
            <a:pPr marL="0" indent="0" algn="ctr">
              <a:buNone/>
            </a:pPr>
            <a:r>
              <a:rPr lang="en-US" sz="900" b="1" dirty="0">
                <a:solidFill>
                  <a:srgbClr val="D4AF37"/>
                </a:solidFill>
                <a:latin typeface="Calibri"/>
              </a:rPr>
              <a:t>RWA LAYER</a:t>
            </a:r>
          </a:p>
        </p:txBody>
      </p:sp>
      <p:sp>
        <p:nvSpPr>
          <p:cNvPr id="954" name="ColHdr3"/>
          <p:cNvSpPr/>
          <p:nvPr/>
        </p:nvSpPr>
        <p:spPr>
          <a:xfrm>
            <a:off x="9029700" y="1371600"/>
            <a:ext cx="2743200" cy="609600"/>
          </a:xfrm>
          <a:prstGeom prst="rect">
            <a:avLst/>
          </a:prstGeom>
          <a:solidFill>
            <a:srgbClr val="1A3A2A"/>
          </a:solidFill>
          <a:ln>
            <a:noFill/>
          </a:ln>
        </p:spPr>
        <p:txBody>
          <a:bodyPr wrap="square" lIns="91440" tIns="0" rIns="0" bIns="0" rtlCol="0" anchor="ctr"/>
          <a:lstStyle/>
          <a:p>
            <a:pPr marL="0" indent="0" algn="ctr">
              <a:buNone/>
            </a:pPr>
            <a:r>
              <a:rPr lang="en-US" sz="900" b="1" dirty="0">
                <a:solidFill>
                  <a:srgbClr val="D4AF37"/>
                </a:solidFill>
                <a:latin typeface="Calibri"/>
              </a:rPr>
              <a:t>TOTAL Y2</a:t>
            </a:r>
          </a:p>
        </p:txBody>
      </p:sp>
      <p:sp>
        <p:nvSpPr>
          <p:cNvPr id="980" name="RWA_metric"/>
          <p:cNvSpPr/>
          <p:nvPr/>
        </p:nvSpPr>
        <p:spPr>
          <a:xfrm>
            <a:off x="6949440" y="2362200"/>
            <a:ext cx="2560320" cy="457200"/>
          </a:xfrm>
          <a:prstGeom prst="rect">
            <a:avLst/>
          </a:prstGeom>
          <a:noFill/>
          <a:ln>
            <a:noFill/>
          </a:ln>
        </p:spPr>
        <p:txBody>
          <a:bodyPr wrap="square" lIns="0" tIns="0" rIns="0" bIns="0" rtlCol="0" anchor="ctr"/>
          <a:lstStyle/>
          <a:p>
            <a:pPr marL="0" indent="0">
              <a:buNone/>
            </a:pPr>
            <a:r>
              <a:rPr lang="en-US" sz="2800" b="1" dirty="0">
                <a:solidFill>
                  <a:srgbClr val="FFFFFF"/>
                </a:solidFill>
                <a:latin typeface="Calibri"/>
              </a:rPr>
              <a:t>US$2M</a:t>
            </a:r>
          </a:p>
        </p:txBody>
      </p:sp>
      <p:sp>
        <p:nvSpPr>
          <p:cNvPr id="981" name="RWA_sub"/>
          <p:cNvSpPr/>
          <p:nvPr/>
        </p:nvSpPr>
        <p:spPr>
          <a:xfrm>
            <a:off x="6949440" y="2819400"/>
            <a:ext cx="2560320" cy="228600"/>
          </a:xfrm>
          <a:prstGeom prst="rect">
            <a:avLst/>
          </a:prstGeom>
          <a:noFill/>
          <a:ln>
            <a:noFill/>
          </a:ln>
        </p:spPr>
        <p:txBody>
          <a:bodyPr wrap="square" lIns="0" tIns="0" rIns="0" bIns="0" rtlCol="0" anchor="ctr"/>
          <a:lstStyle/>
          <a:p>
            <a:pPr marL="0" indent="0">
              <a:buNone/>
            </a:pPr>
            <a:r>
              <a:rPr lang="en-US" sz="800" b="0" i="1" dirty="0">
                <a:solidFill>
                  <a:srgbClr val="CADCFC"/>
                </a:solidFill>
                <a:latin typeface="Calibri"/>
              </a:rPr>
              <a:t>De-risking round</a:t>
            </a:r>
          </a:p>
        </p:txBody>
      </p:sp>
    </p:spTree>
  </p:cSld>
  <p:clrMapOvr>
    <a:masterClrMapping/>
  </p:clrMapOvr>
</p:sld>
</file>

<file path=ppt/slides/slide14.xml><?xml version="1.0" encoding="utf-8"?>
<p:sld xmlns:a="http://schemas.openxmlformats.org/drawingml/2006/main" xmlns:p="http://schemas.openxmlformats.org/presentationml/2006/main">
  <p:cSld name="Slide 13">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14</a:t>
            </a:r>
            <a:r>
              <a:rPr lang="en-US" sz="1000" dirty="0">
                <a:solidFill>
                  <a:srgbClr val="9AA3B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9AA3B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10  ·  TRACTION SUMMARY</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Four years building.</a:t>
            </a:r>
            <a:endParaRPr lang="en-US" sz="3200" dirty="0"/>
          </a:p>
          <a:p>
            <a:pPr marL="0" indent="0">
              <a:buNone/>
            </a:pPr>
            <a:r>
              <a:rPr lang="en-US" sz="3200" b="1" dirty="0">
                <a:solidFill>
                  <a:srgbClr val="FFFFFF"/>
                </a:solidFill>
                <a:latin typeface="Calibri" pitchFamily="34" charset="0"/>
                <a:ea typeface="Calibri" pitchFamily="34" charset="-122"/>
                <a:cs typeface="Calibri" pitchFamily="34" charset="-120"/>
              </a:rPr>
              <a:t>This is what is live today.</a:t>
            </a:r>
            <a:endParaRPr lang="en-US" sz="3200" dirty="0"/>
          </a:p>
        </p:txBody>
      </p:sp>
      <p:sp>
        <p:nvSpPr>
          <p:cNvPr id="8" name="Shape 6"/>
          <p:cNvSpPr/>
          <p:nvPr/>
        </p:nvSpPr>
        <p:spPr>
          <a:xfrm>
            <a:off x="457200" y="2377440"/>
            <a:ext cx="2697480" cy="1737360"/>
          </a:xfrm>
          <a:prstGeom prst="rect">
            <a:avLst/>
          </a:prstGeom>
          <a:solidFill>
            <a:srgbClr val="0F1B3D"/>
          </a:solidFill>
          <a:ln w="12700">
            <a:solidFill>
              <a:srgbClr val="D4AF37"/>
            </a:solidFill>
            <a:prstDash val="solid"/>
          </a:ln>
        </p:spPr>
      </p:sp>
      <p:sp>
        <p:nvSpPr>
          <p:cNvPr id="9" name="Text 7"/>
          <p:cNvSpPr/>
          <p:nvPr/>
        </p:nvSpPr>
        <p:spPr>
          <a:xfrm>
            <a:off x="640080"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30K</a:t>
            </a:r>
            <a:endParaRPr lang="en-US" sz="2600" dirty="0"/>
          </a:p>
        </p:txBody>
      </p:sp>
      <p:sp>
        <p:nvSpPr>
          <p:cNvPr id="10" name="Text 8"/>
          <p:cNvSpPr/>
          <p:nvPr/>
        </p:nvSpPr>
        <p:spPr>
          <a:xfrm>
            <a:off x="640080"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AI agent</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interactions/day</a:t>
            </a:r>
            <a:endParaRPr lang="en-US" sz="1100" dirty="0"/>
          </a:p>
        </p:txBody>
      </p:sp>
      <p:sp>
        <p:nvSpPr>
          <p:cNvPr id="11" name="Shape 9"/>
          <p:cNvSpPr/>
          <p:nvPr/>
        </p:nvSpPr>
        <p:spPr>
          <a:xfrm>
            <a:off x="3319272" y="2377440"/>
            <a:ext cx="2697480" cy="1737360"/>
          </a:xfrm>
          <a:prstGeom prst="rect">
            <a:avLst/>
          </a:prstGeom>
          <a:solidFill>
            <a:srgbClr val="0F1B3D"/>
          </a:solidFill>
          <a:ln w="12700">
            <a:solidFill>
              <a:srgbClr val="D4AF37"/>
            </a:solidFill>
            <a:prstDash val="solid"/>
          </a:ln>
        </p:spPr>
      </p:sp>
      <p:sp>
        <p:nvSpPr>
          <p:cNvPr id="12" name="Text 10"/>
          <p:cNvSpPr/>
          <p:nvPr/>
        </p:nvSpPr>
        <p:spPr>
          <a:xfrm>
            <a:off x="3502152"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6M+</a:t>
            </a:r>
            <a:endParaRPr lang="en-US" sz="2600" dirty="0"/>
          </a:p>
        </p:txBody>
      </p:sp>
      <p:sp>
        <p:nvSpPr>
          <p:cNvPr id="13" name="Text 11"/>
          <p:cNvSpPr/>
          <p:nvPr/>
        </p:nvSpPr>
        <p:spPr>
          <a:xfrm>
            <a:off x="3502152"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GMV intermediated</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in property sales</a:t>
            </a:r>
            <a:endParaRPr lang="en-US" sz="1100" dirty="0"/>
          </a:p>
        </p:txBody>
      </p:sp>
      <p:sp>
        <p:nvSpPr>
          <p:cNvPr id="14" name="Shape 12"/>
          <p:cNvSpPr/>
          <p:nvPr/>
        </p:nvSpPr>
        <p:spPr>
          <a:xfrm>
            <a:off x="6181344" y="2377440"/>
            <a:ext cx="2697480" cy="1737360"/>
          </a:xfrm>
          <a:prstGeom prst="rect">
            <a:avLst/>
          </a:prstGeom>
          <a:solidFill>
            <a:srgbClr val="0F1B3D"/>
          </a:solidFill>
          <a:ln w="12700">
            <a:solidFill>
              <a:srgbClr val="D4AF37"/>
            </a:solidFill>
            <a:prstDash val="solid"/>
          </a:ln>
        </p:spPr>
      </p:sp>
      <p:sp>
        <p:nvSpPr>
          <p:cNvPr id="15" name="Text 13"/>
          <p:cNvSpPr/>
          <p:nvPr/>
        </p:nvSpPr>
        <p:spPr>
          <a:xfrm>
            <a:off x="6364224"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~100</a:t>
            </a:r>
            <a:endParaRPr lang="en-US" sz="2600" dirty="0"/>
          </a:p>
        </p:txBody>
      </p:sp>
      <p:sp>
        <p:nvSpPr>
          <p:cNvPr id="16" name="Text 14"/>
          <p:cNvSpPr/>
          <p:nvPr/>
        </p:nvSpPr>
        <p:spPr>
          <a:xfrm>
            <a:off x="6364224"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active partners</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(BR / US / UAE)</a:t>
            </a:r>
            <a:endParaRPr lang="en-US" sz="1100" dirty="0"/>
          </a:p>
        </p:txBody>
      </p:sp>
      <p:sp>
        <p:nvSpPr>
          <p:cNvPr id="17" name="Shape 15"/>
          <p:cNvSpPr/>
          <p:nvPr/>
        </p:nvSpPr>
        <p:spPr>
          <a:xfrm>
            <a:off x="9043416" y="2377440"/>
            <a:ext cx="2697480" cy="1737360"/>
          </a:xfrm>
          <a:prstGeom prst="rect">
            <a:avLst/>
          </a:prstGeom>
          <a:solidFill>
            <a:srgbClr val="0F1B3D"/>
          </a:solidFill>
          <a:ln w="12700">
            <a:solidFill>
              <a:srgbClr val="D4AF37"/>
            </a:solidFill>
            <a:prstDash val="solid"/>
          </a:ln>
        </p:spPr>
      </p:sp>
      <p:sp>
        <p:nvSpPr>
          <p:cNvPr id="18" name="Text 16"/>
          <p:cNvSpPr/>
          <p:nvPr/>
        </p:nvSpPr>
        <p:spPr>
          <a:xfrm>
            <a:off x="9226296" y="2514600"/>
            <a:ext cx="2377440" cy="640080"/>
          </a:xfrm>
          <a:prstGeom prst="rect">
            <a:avLst/>
          </a:prstGeom>
          <a:noFill/>
          <a:ln/>
        </p:spPr>
        <p:txBody>
          <a:bodyPr wrap="square" lIns="0" tIns="0" rIns="0" bIns="0" rtlCol="0" anchor="ctr"/>
          <a:lstStyle/>
          <a:p>
            <a:pPr marL="0" indent="0">
              <a:buNone/>
            </a:pPr>
            <a:r>
              <a:rPr lang="en-US" sz="2600" b="1" dirty="0">
                <a:solidFill>
                  <a:srgbClr val="D4AF37"/>
                </a:solidFill>
                <a:latin typeface="Calibri" pitchFamily="34" charset="0"/>
                <a:ea typeface="Calibri" pitchFamily="34" charset="-122"/>
                <a:cs typeface="Calibri" pitchFamily="34" charset="-120"/>
              </a:rPr>
              <a:t>USD 1M+</a:t>
            </a:r>
            <a:endParaRPr lang="en-US" sz="2600" dirty="0"/>
          </a:p>
        </p:txBody>
      </p:sp>
      <p:sp>
        <p:nvSpPr>
          <p:cNvPr id="19" name="Text 17"/>
          <p:cNvSpPr/>
          <p:nvPr/>
        </p:nvSpPr>
        <p:spPr>
          <a:xfrm>
            <a:off x="9226296" y="3200400"/>
            <a:ext cx="2377440" cy="86868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founder capital</a:t>
            </a:r>
            <a:endParaRPr lang="en-US" sz="1100" dirty="0"/>
          </a:p>
          <a:p>
            <a:pPr marL="0" indent="0">
              <a:buNone/>
            </a:pPr>
            <a:r>
              <a:rPr lang="en-US" sz="1100" dirty="0">
                <a:solidFill>
                  <a:srgbClr val="CADCFC"/>
                </a:solidFill>
                <a:latin typeface="Calibri" pitchFamily="34" charset="0"/>
                <a:ea typeface="Calibri" pitchFamily="34" charset="-122"/>
                <a:cs typeface="Calibri" pitchFamily="34" charset="-120"/>
              </a:rPr>
              <a:t>invested since 2021</a:t>
            </a:r>
            <a:endParaRPr lang="en-US" sz="1100" dirty="0"/>
          </a:p>
        </p:txBody>
      </p:sp>
      <p:sp>
        <p:nvSpPr>
          <p:cNvPr id="20" name="Shape 18"/>
          <p:cNvSpPr/>
          <p:nvPr/>
        </p:nvSpPr>
        <p:spPr>
          <a:xfrm>
            <a:off x="457200" y="4297680"/>
            <a:ext cx="2697480" cy="1737360"/>
          </a:xfrm>
          <a:prstGeom prst="rect">
            <a:avLst/>
          </a:prstGeom>
          <a:solidFill>
            <a:srgbClr val="08122A"/>
          </a:solidFill>
          <a:ln w="12700">
            <a:solidFill>
              <a:srgbClr val="5A6378"/>
            </a:solidFill>
            <a:prstDash val="solid"/>
          </a:ln>
        </p:spPr>
      </p:sp>
      <p:sp>
        <p:nvSpPr>
          <p:cNvPr id="21" name="Text 19"/>
          <p:cNvSpPr/>
          <p:nvPr/>
        </p:nvSpPr>
        <p:spPr>
          <a:xfrm>
            <a:off x="640080" y="4434840"/>
            <a:ext cx="2377440" cy="54864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8</a:t>
            </a:r>
            <a:endParaRPr lang="en-US" sz="2200" dirty="0"/>
          </a:p>
        </p:txBody>
      </p:sp>
      <p:sp>
        <p:nvSpPr>
          <p:cNvPr id="22" name="Text 20"/>
          <p:cNvSpPr/>
          <p:nvPr/>
        </p:nvSpPr>
        <p:spPr>
          <a:xfrm>
            <a:off x="640080"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AI applications</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deployed in production</a:t>
            </a:r>
            <a:endParaRPr lang="en-US" sz="1000" dirty="0"/>
          </a:p>
        </p:txBody>
      </p:sp>
      <p:sp>
        <p:nvSpPr>
          <p:cNvPr id="23" name="Shape 21"/>
          <p:cNvSpPr/>
          <p:nvPr/>
        </p:nvSpPr>
        <p:spPr>
          <a:xfrm>
            <a:off x="3319272" y="4297680"/>
            <a:ext cx="2697480" cy="1737360"/>
          </a:xfrm>
          <a:prstGeom prst="rect">
            <a:avLst/>
          </a:prstGeom>
          <a:solidFill>
            <a:srgbClr val="08122A"/>
          </a:solidFill>
          <a:ln w="12700">
            <a:solidFill>
              <a:srgbClr val="5A6378"/>
            </a:solidFill>
            <a:prstDash val="solid"/>
          </a:ln>
        </p:spPr>
      </p:sp>
      <p:sp>
        <p:nvSpPr>
          <p:cNvPr id="24" name="Text 22"/>
          <p:cNvSpPr/>
          <p:nvPr/>
        </p:nvSpPr>
        <p:spPr>
          <a:xfrm>
            <a:off x="3502152" y="4434840"/>
            <a:ext cx="2377440" cy="548640"/>
          </a:xfrm>
          <a:prstGeom prst="rect">
            <a:avLst/>
          </a:prstGeom>
          <a:noFill/>
          <a:ln/>
        </p:spPr>
        <p:txBody>
          <a:bodyPr wrap="square" lIns="0" tIns="0" rIns="0" bIns="0" rtlCol="0" anchor="ctr"/>
          <a:lstStyle/>
          <a:p>
            <a:pPr marL="0" indent="0">
              <a:buNone/>
            </a:pPr>
            <a:r>
              <a:rPr lang="en-US" sz="2200" b="1">
                <a:solidFill>
                  <a:srgbClr val="FFFFFF"/>
                </a:solidFill>
                <a:ea typeface="Calibri"/>
                <a:cs typeface="Calibri"/>
              </a:rPr>
              <a:t>4</a:t>
            </a:r>
            <a:endParaRPr lang="en-US" sz="2200" b="1" dirty="0">
              <a:solidFill>
                <a:srgbClr val="FFFFFF"/>
              </a:solidFill>
              <a:ea typeface="Calibri"/>
              <a:cs typeface="Calibri"/>
            </a:endParaRPr>
          </a:p>
        </p:txBody>
      </p:sp>
      <p:sp>
        <p:nvSpPr>
          <p:cNvPr id="25" name="Text 23"/>
          <p:cNvSpPr/>
          <p:nvPr/>
        </p:nvSpPr>
        <p:spPr>
          <a:xfrm>
            <a:off x="3502152"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countries with</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active operations</a:t>
            </a:r>
            <a:endParaRPr lang="en-US" sz="1000" dirty="0"/>
          </a:p>
        </p:txBody>
      </p:sp>
      <p:sp>
        <p:nvSpPr>
          <p:cNvPr id="26" name="Shape 24"/>
          <p:cNvSpPr/>
          <p:nvPr/>
        </p:nvSpPr>
        <p:spPr>
          <a:xfrm>
            <a:off x="6181344" y="4297680"/>
            <a:ext cx="2697480" cy="1737360"/>
          </a:xfrm>
          <a:prstGeom prst="rect">
            <a:avLst/>
          </a:prstGeom>
          <a:solidFill>
            <a:srgbClr val="08122A"/>
          </a:solidFill>
          <a:ln w="12700">
            <a:solidFill>
              <a:srgbClr val="5A6378"/>
            </a:solidFill>
            <a:prstDash val="solid"/>
          </a:ln>
        </p:spPr>
      </p:sp>
      <p:sp>
        <p:nvSpPr>
          <p:cNvPr id="27" name="Text 25"/>
          <p:cNvSpPr/>
          <p:nvPr/>
        </p:nvSpPr>
        <p:spPr>
          <a:xfrm>
            <a:off x="6364224" y="4434840"/>
            <a:ext cx="2377440" cy="54864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USD 400K</a:t>
            </a:r>
            <a:endParaRPr lang="en-US" sz="2200" dirty="0"/>
          </a:p>
        </p:txBody>
      </p:sp>
      <p:sp>
        <p:nvSpPr>
          <p:cNvPr id="28" name="Text 26"/>
          <p:cNvSpPr/>
          <p:nvPr/>
        </p:nvSpPr>
        <p:spPr>
          <a:xfrm>
            <a:off x="6364224"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annual savings</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delivered to flagship client</a:t>
            </a:r>
            <a:endParaRPr lang="en-US" sz="1000" dirty="0"/>
          </a:p>
        </p:txBody>
      </p:sp>
      <p:sp>
        <p:nvSpPr>
          <p:cNvPr id="29" name="Shape 27"/>
          <p:cNvSpPr/>
          <p:nvPr/>
        </p:nvSpPr>
        <p:spPr>
          <a:xfrm>
            <a:off x="9043416" y="4297680"/>
            <a:ext cx="2697480" cy="1737360"/>
          </a:xfrm>
          <a:prstGeom prst="rect">
            <a:avLst/>
          </a:prstGeom>
          <a:solidFill>
            <a:srgbClr val="08122A"/>
          </a:solidFill>
          <a:ln w="12700">
            <a:solidFill>
              <a:srgbClr val="5A6378"/>
            </a:solidFill>
            <a:prstDash val="solid"/>
          </a:ln>
        </p:spPr>
      </p:sp>
      <p:sp>
        <p:nvSpPr>
          <p:cNvPr id="30" name="Text 28"/>
          <p:cNvSpPr/>
          <p:nvPr/>
        </p:nvSpPr>
        <p:spPr>
          <a:xfrm>
            <a:off x="9226296" y="4434840"/>
            <a:ext cx="2377440" cy="54864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11</a:t>
            </a:r>
            <a:endParaRPr lang="en-US" sz="2200" dirty="0"/>
          </a:p>
        </p:txBody>
      </p:sp>
      <p:sp>
        <p:nvSpPr>
          <p:cNvPr id="31" name="Text 29"/>
          <p:cNvSpPr/>
          <p:nvPr/>
        </p:nvSpPr>
        <p:spPr>
          <a:xfrm>
            <a:off x="9226296" y="5029200"/>
            <a:ext cx="2377440" cy="914400"/>
          </a:xfrm>
          <a:prstGeom prst="rect">
            <a:avLst/>
          </a:prstGeom>
          <a:noFill/>
          <a:ln/>
        </p:spPr>
        <p:txBody>
          <a:bodyPr wrap="square" lIns="0" tIns="0" rIns="0" bIns="0" rtlCol="0" anchor="ctr"/>
          <a:lstStyle/>
          <a:p>
            <a:pPr marL="0" indent="0">
              <a:buNone/>
            </a:pPr>
            <a:r>
              <a:rPr lang="en-US" sz="1000" dirty="0">
                <a:solidFill>
                  <a:srgbClr val="9AA3B8"/>
                </a:solidFill>
                <a:latin typeface="Calibri" pitchFamily="34" charset="0"/>
                <a:ea typeface="Calibri" pitchFamily="34" charset="-122"/>
                <a:cs typeface="Calibri" pitchFamily="34" charset="-120"/>
              </a:rPr>
              <a:t>digital specialists</a:t>
            </a:r>
            <a:endParaRPr lang="en-US" sz="1000" dirty="0"/>
          </a:p>
          <a:p>
            <a:pPr marL="0" indent="0">
              <a:buNone/>
            </a:pPr>
            <a:r>
              <a:rPr lang="en-US" sz="1000" dirty="0">
                <a:solidFill>
                  <a:srgbClr val="9AA3B8"/>
                </a:solidFill>
                <a:latin typeface="Calibri" pitchFamily="34" charset="0"/>
                <a:ea typeface="Calibri" pitchFamily="34" charset="-122"/>
                <a:cs typeface="Calibri" pitchFamily="34" charset="-120"/>
              </a:rPr>
              <a:t>on the team</a:t>
            </a:r>
            <a:endParaRPr lang="en-US" sz="1000" dirty="0"/>
          </a:p>
        </p:txBody>
      </p:sp>
      <p:sp>
        <p:nvSpPr>
          <p:cNvPr id="32" name="Text 30"/>
          <p:cNvSpPr/>
          <p:nvPr/>
        </p:nvSpPr>
        <p:spPr>
          <a:xfrm>
            <a:off x="457200" y="6263640"/>
            <a:ext cx="11247120" cy="228600"/>
          </a:xfrm>
          <a:prstGeom prst="rect">
            <a:avLst/>
          </a:prstGeom>
          <a:noFill/>
          <a:ln/>
        </p:spPr>
        <p:txBody>
          <a:bodyPr wrap="square" lIns="0" tIns="0" rIns="0" bIns="0" rtlCol="0" anchor="ctr"/>
          <a:lstStyle/>
          <a:p>
            <a:pPr marL="0" indent="0">
              <a:buNone/>
            </a:pPr>
            <a:r>
              <a:rPr lang="en-US" sz="900" i="1" dirty="0">
                <a:solidFill>
                  <a:srgbClr val="9AA3B8"/>
                </a:solidFill>
                <a:latin typeface="Calibri" pitchFamily="34" charset="0"/>
                <a:ea typeface="Calibri" pitchFamily="34" charset="-122"/>
                <a:cs typeface="Calibri" pitchFamily="34" charset="-120"/>
              </a:rPr>
              <a:t>Note: USD 6M+ refers to cumulative GMV (transacted volume) intermediated through Glemo, not net company revenue.</a:t>
            </a:r>
            <a:endParaRPr lang="en-US" sz="900" dirty="0"/>
          </a:p>
        </p:txBody>
      </p:sp>
    </p:spTree>
  </p:cSld>
  <p:clrMapOvr>
    <a:masterClrMapping/>
  </p:clrMapOvr>
</p:sld>
</file>

<file path=ppt/slides/slide17.xml><?xml version="1.0" encoding="utf-8"?>
<p:sld xmlns:a="http://schemas.openxmlformats.org/drawingml/2006/main"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17</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13  ·  ROADMAP</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24-month execution plan:</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2026 — 2027.</a:t>
            </a:r>
            <a:endParaRPr lang="en-US" sz="3200" dirty="0"/>
          </a:p>
        </p:txBody>
      </p:sp>
      <p:sp>
        <p:nvSpPr>
          <p:cNvPr id="8" name="Shape 6"/>
          <p:cNvSpPr/>
          <p:nvPr/>
        </p:nvSpPr>
        <p:spPr>
          <a:xfrm>
            <a:off x="1828800" y="3931920"/>
            <a:ext cx="8503920" cy="0"/>
          </a:xfrm>
          <a:prstGeom prst="line">
            <a:avLst/>
          </a:prstGeom>
          <a:noFill/>
          <a:ln w="38100">
            <a:solidFill>
              <a:srgbClr val="D4AF37"/>
            </a:solidFill>
            <a:prstDash val="solid"/>
          </a:ln>
        </p:spPr>
      </p:sp>
      <p:sp>
        <p:nvSpPr>
          <p:cNvPr id="9" name="Shape 7"/>
          <p:cNvSpPr/>
          <p:nvPr/>
        </p:nvSpPr>
        <p:spPr>
          <a:xfrm>
            <a:off x="1691640" y="3794760"/>
            <a:ext cx="274320" cy="274320"/>
          </a:xfrm>
          <a:prstGeom prst="ellipse">
            <a:avLst/>
          </a:prstGeom>
          <a:solidFill>
            <a:srgbClr val="D4AF37"/>
          </a:solidFill>
          <a:ln w="25400">
            <a:solidFill>
              <a:srgbClr val="FFFFFF"/>
            </a:solidFill>
            <a:prstDash val="solid"/>
          </a:ln>
        </p:spPr>
      </p:sp>
      <p:sp>
        <p:nvSpPr>
          <p:cNvPr id="10" name="Text 8"/>
          <p:cNvSpPr/>
          <p:nvPr/>
        </p:nvSpPr>
        <p:spPr>
          <a:xfrm>
            <a:off x="640080" y="210312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2026</a:t>
            </a:r>
            <a:endParaRPr lang="en-US" sz="1000" dirty="0"/>
          </a:p>
        </p:txBody>
      </p:sp>
      <p:sp>
        <p:nvSpPr>
          <p:cNvPr id="11" name="Text 9"/>
          <p:cNvSpPr/>
          <p:nvPr/>
        </p:nvSpPr>
        <p:spPr>
          <a:xfrm>
            <a:off x="640080" y="237744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AI AGENT</a:t>
            </a:r>
            <a:endParaRPr lang="en-US" sz="900" dirty="0"/>
          </a:p>
        </p:txBody>
      </p:sp>
      <p:sp>
        <p:nvSpPr>
          <p:cNvPr id="12" name="Text 10"/>
          <p:cNvSpPr/>
          <p:nvPr/>
        </p:nvSpPr>
        <p:spPr>
          <a:xfrm>
            <a:off x="640080" y="265176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Scale flagship</a:t>
            </a:r>
            <a:endParaRPr lang="en-US" sz="1600" dirty="0"/>
          </a:p>
        </p:txBody>
      </p:sp>
      <p:sp>
        <p:nvSpPr>
          <p:cNvPr id="13" name="Text 11"/>
          <p:cNvSpPr/>
          <p:nvPr/>
        </p:nvSpPr>
        <p:spPr>
          <a:xfrm>
            <a:off x="640080" y="315468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Onboard 20+ AI Agent clients · ARR run-rate USD 2M+</a:t>
            </a:r>
            <a:endParaRPr lang="en-US" sz="1100" dirty="0"/>
          </a:p>
        </p:txBody>
      </p:sp>
      <p:sp>
        <p:nvSpPr>
          <p:cNvPr id="14" name="Shape 12"/>
          <p:cNvSpPr/>
          <p:nvPr/>
        </p:nvSpPr>
        <p:spPr>
          <a:xfrm>
            <a:off x="4526280" y="3794760"/>
            <a:ext cx="274320" cy="274320"/>
          </a:xfrm>
          <a:prstGeom prst="ellipse">
            <a:avLst/>
          </a:prstGeom>
          <a:solidFill>
            <a:srgbClr val="D4AF37"/>
          </a:solidFill>
          <a:ln w="25400">
            <a:solidFill>
              <a:srgbClr val="FFFFFF"/>
            </a:solidFill>
            <a:prstDash val="solid"/>
          </a:ln>
        </p:spPr>
      </p:sp>
      <p:sp>
        <p:nvSpPr>
          <p:cNvPr id="15" name="Text 13"/>
          <p:cNvSpPr/>
          <p:nvPr/>
        </p:nvSpPr>
        <p:spPr>
          <a:xfrm>
            <a:off x="3474720" y="411480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2026</a:t>
            </a:r>
            <a:endParaRPr lang="en-US" sz="1000" dirty="0"/>
          </a:p>
        </p:txBody>
      </p:sp>
      <p:sp>
        <p:nvSpPr>
          <p:cNvPr id="16" name="Text 14"/>
          <p:cNvSpPr/>
          <p:nvPr/>
        </p:nvSpPr>
        <p:spPr>
          <a:xfrm>
            <a:off x="3474720" y="438912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NETWORK</a:t>
            </a:r>
            <a:endParaRPr lang="en-US" sz="900" dirty="0"/>
          </a:p>
        </p:txBody>
      </p:sp>
      <p:sp>
        <p:nvSpPr>
          <p:cNvPr id="17" name="Text 15"/>
          <p:cNvSpPr/>
          <p:nvPr/>
        </p:nvSpPr>
        <p:spPr>
          <a:xfrm>
            <a:off x="3474720" y="466344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Partner growth</a:t>
            </a:r>
            <a:endParaRPr lang="en-US" sz="1600" dirty="0"/>
          </a:p>
        </p:txBody>
      </p:sp>
      <p:sp>
        <p:nvSpPr>
          <p:cNvPr id="18" name="Text 16"/>
          <p:cNvSpPr/>
          <p:nvPr/>
        </p:nvSpPr>
        <p:spPr>
          <a:xfrm>
            <a:off x="3474720" y="516636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2,000+ active partners · 1,000+ marketplace apps</a:t>
            </a:r>
            <a:endParaRPr lang="en-US" sz="1100" dirty="0"/>
          </a:p>
        </p:txBody>
      </p:sp>
      <p:sp>
        <p:nvSpPr>
          <p:cNvPr id="19" name="Shape 17"/>
          <p:cNvSpPr/>
          <p:nvPr/>
        </p:nvSpPr>
        <p:spPr>
          <a:xfrm>
            <a:off x="7360920" y="3794760"/>
            <a:ext cx="274320" cy="274320"/>
          </a:xfrm>
          <a:prstGeom prst="ellipse">
            <a:avLst/>
          </a:prstGeom>
          <a:solidFill>
            <a:srgbClr val="D4AF37"/>
          </a:solidFill>
          <a:ln w="25400">
            <a:solidFill>
              <a:srgbClr val="FFFFFF"/>
            </a:solidFill>
            <a:prstDash val="solid"/>
          </a:ln>
        </p:spPr>
      </p:sp>
      <p:sp>
        <p:nvSpPr>
          <p:cNvPr id="20" name="Text 18"/>
          <p:cNvSpPr/>
          <p:nvPr/>
        </p:nvSpPr>
        <p:spPr>
          <a:xfrm>
            <a:off x="6309360" y="210312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Q1 2027</a:t>
            </a:r>
            <a:endParaRPr lang="en-US" sz="1000" dirty="0"/>
          </a:p>
        </p:txBody>
      </p:sp>
      <p:sp>
        <p:nvSpPr>
          <p:cNvPr id="21" name="Text 19"/>
          <p:cNvSpPr/>
          <p:nvPr/>
        </p:nvSpPr>
        <p:spPr>
          <a:xfrm>
            <a:off x="6309360" y="237744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MARKETPLACE</a:t>
            </a:r>
            <a:endParaRPr lang="en-US" sz="900" dirty="0"/>
          </a:p>
        </p:txBody>
      </p:sp>
      <p:sp>
        <p:nvSpPr>
          <p:cNvPr id="22" name="Text 20"/>
          <p:cNvSpPr/>
          <p:nvPr/>
        </p:nvSpPr>
        <p:spPr>
          <a:xfrm>
            <a:off x="6309360" y="265176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Marketplace scale</a:t>
            </a:r>
            <a:endParaRPr lang="en-US" sz="1600" dirty="0"/>
          </a:p>
        </p:txBody>
      </p:sp>
      <p:sp>
        <p:nvSpPr>
          <p:cNvPr id="23" name="Text 21"/>
          <p:cNvSpPr/>
          <p:nvPr/>
        </p:nvSpPr>
        <p:spPr>
          <a:xfrm>
            <a:off x="6309360" y="315468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RWA pilot with regulated rails; gO token TGE</a:t>
            </a:r>
            <a:endParaRPr lang="en-US" sz="1100" dirty="0"/>
          </a:p>
        </p:txBody>
      </p:sp>
      <p:sp>
        <p:nvSpPr>
          <p:cNvPr id="24" name="Shape 22"/>
          <p:cNvSpPr/>
          <p:nvPr/>
        </p:nvSpPr>
        <p:spPr>
          <a:xfrm>
            <a:off x="10195560" y="3794760"/>
            <a:ext cx="274320" cy="274320"/>
          </a:xfrm>
          <a:prstGeom prst="ellipse">
            <a:avLst/>
          </a:prstGeom>
          <a:solidFill>
            <a:srgbClr val="D4AF37"/>
          </a:solidFill>
          <a:ln w="25400">
            <a:solidFill>
              <a:srgbClr val="FFFFFF"/>
            </a:solidFill>
            <a:prstDash val="solid"/>
          </a:ln>
        </p:spPr>
      </p:sp>
      <p:sp>
        <p:nvSpPr>
          <p:cNvPr id="25" name="Text 23"/>
          <p:cNvSpPr/>
          <p:nvPr/>
        </p:nvSpPr>
        <p:spPr>
          <a:xfrm>
            <a:off x="9144000" y="4114800"/>
            <a:ext cx="2377440" cy="274320"/>
          </a:xfrm>
          <a:prstGeom prst="rect">
            <a:avLst/>
          </a:prstGeom>
          <a:noFill/>
          <a:ln/>
        </p:spPr>
        <p:txBody>
          <a:bodyPr wrap="square" lIns="0" tIns="0" rIns="0" bIns="0" rtlCol="0" anchor="ctr"/>
          <a:lstStyle/>
          <a:p>
            <a:pPr marL="0" indent="0" algn="ctr">
              <a:buNone/>
            </a:pPr>
            <a:r>
              <a:rPr lang="en-US" sz="1000" b="1" kern="0" spc="300" dirty="0">
                <a:solidFill>
                  <a:srgbClr val="D4AF37"/>
                </a:solidFill>
                <a:latin typeface="Calibri" pitchFamily="34" charset="0"/>
                <a:ea typeface="Calibri" pitchFamily="34" charset="-122"/>
                <a:cs typeface="Calibri" pitchFamily="34" charset="-120"/>
              </a:rPr>
              <a:t>2027</a:t>
            </a:r>
            <a:endParaRPr lang="en-US" sz="1000" dirty="0"/>
          </a:p>
        </p:txBody>
      </p:sp>
      <p:sp>
        <p:nvSpPr>
          <p:cNvPr id="26" name="Text 24"/>
          <p:cNvSpPr/>
          <p:nvPr/>
        </p:nvSpPr>
        <p:spPr>
          <a:xfrm>
            <a:off x="9144000" y="4389120"/>
            <a:ext cx="2377440" cy="274320"/>
          </a:xfrm>
          <a:prstGeom prst="rect">
            <a:avLst/>
          </a:prstGeom>
          <a:noFill/>
          <a:ln/>
        </p:spPr>
        <p:txBody>
          <a:bodyPr wrap="square" lIns="0" tIns="0" rIns="0" bIns="0" rtlCol="0" anchor="ctr"/>
          <a:lstStyle/>
          <a:p>
            <a:pPr marL="0" indent="0" algn="ctr">
              <a:buNone/>
            </a:pPr>
            <a:r>
              <a:rPr lang="en-US" sz="900" b="1" kern="0" spc="200" dirty="0">
                <a:solidFill>
                  <a:srgbClr val="5A6378"/>
                </a:solidFill>
                <a:latin typeface="Calibri" pitchFamily="34" charset="0"/>
                <a:ea typeface="Calibri" pitchFamily="34" charset="-122"/>
                <a:cs typeface="Calibri" pitchFamily="34" charset="-120"/>
              </a:rPr>
              <a:t>GLOBAL</a:t>
            </a:r>
            <a:endParaRPr lang="en-US" sz="900" dirty="0"/>
          </a:p>
        </p:txBody>
      </p:sp>
      <p:sp>
        <p:nvSpPr>
          <p:cNvPr id="27" name="Text 25"/>
          <p:cNvSpPr/>
          <p:nvPr/>
        </p:nvSpPr>
        <p:spPr>
          <a:xfrm>
            <a:off x="9144000" y="4663440"/>
            <a:ext cx="2377440" cy="457200"/>
          </a:xfrm>
          <a:prstGeom prst="rect">
            <a:avLst/>
          </a:prstGeom>
          <a:noFill/>
          <a:ln/>
        </p:spPr>
        <p:txBody>
          <a:bodyPr wrap="square" lIns="0" tIns="0" rIns="0" bIns="0" rtlCol="0" anchor="ctr"/>
          <a:lstStyle/>
          <a:p>
            <a:pPr marL="0" indent="0" algn="ctr">
              <a:buNone/>
            </a:pPr>
            <a:r>
              <a:rPr lang="en-US" sz="1600" b="1" dirty="0">
                <a:solidFill>
                  <a:srgbClr val="0F1B3D"/>
                </a:solidFill>
                <a:latin typeface="Calibri" pitchFamily="34" charset="0"/>
                <a:ea typeface="Calibri" pitchFamily="34" charset="-122"/>
                <a:cs typeface="Calibri" pitchFamily="34" charset="-120"/>
              </a:rPr>
              <a:t>Multi-region</a:t>
            </a:r>
            <a:endParaRPr lang="en-US" sz="1600" dirty="0"/>
          </a:p>
        </p:txBody>
      </p:sp>
      <p:sp>
        <p:nvSpPr>
          <p:cNvPr id="28" name="Text 26"/>
          <p:cNvSpPr/>
          <p:nvPr/>
        </p:nvSpPr>
        <p:spPr>
          <a:xfrm>
            <a:off x="9144000" y="5166360"/>
            <a:ext cx="2377440" cy="640080"/>
          </a:xfrm>
          <a:prstGeom prst="rect">
            <a:avLst/>
          </a:prstGeom>
          <a:noFill/>
          <a:ln/>
        </p:spPr>
        <p:txBody>
          <a:bodyPr wrap="square" lIns="0" tIns="0" rIns="0" bIns="0" rtlCol="0" anchor="ctr"/>
          <a:lstStyle/>
          <a:p>
            <a:pPr marL="0" indent="0" algn="ctr">
              <a:buNone/>
            </a:pPr>
            <a:r>
              <a:rPr lang="en-US" sz="1100" dirty="0">
                <a:solidFill>
                  <a:srgbClr val="5A6378"/>
                </a:solidFill>
                <a:latin typeface="Calibri" pitchFamily="34" charset="0"/>
                <a:ea typeface="Calibri" pitchFamily="34" charset="-122"/>
                <a:cs typeface="Calibri" pitchFamily="34" charset="-120"/>
              </a:rPr>
              <a:t>USD 5M+ ARR → Series A trigger · Canada, Australia, UAE expansion</a:t>
            </a:r>
            <a:endParaRPr lang="en-US" sz="1100" dirty="0"/>
          </a:p>
        </p:txBody>
      </p:sp>
    </p:spTree>
  </p:cSld>
  <p:clrMapOvr>
    <a:masterClrMapping/>
  </p:clrMapOvr>
</p:sld>
</file>

<file path=ppt/slides/slide18.xml><?xml version="1.0" encoding="utf-8"?>
<ns0:sld xmlns:ns0="http://schemas.openxmlformats.org/presentationml/2006/main" xmlns:ns1="http://schemas.openxmlformats.org/drawingml/2006/main">
  <ns0:cSld name="Slide 17">
    <ns0:bg>
      <ns0:bgPr>
        <ns1:solidFill>
          <ns1:srgbClr val="08122A"/>
        </ns1:solidFill>
        <ns1:effectLst/>
      </ns0:bgPr>
    </ns0:bg>
    <ns0:spTree>
      <ns0:nvGrpSpPr>
        <ns0:cNvPr id="1" name=""/>
        <ns0:cNvGrpSpPr/>
        <ns0:nvPr/>
      </ns0:nvGrpSpPr>
      <ns0:grpSpPr>
        <ns1:xfrm>
          <ns1:off x="0" y="0"/>
          <ns1:ext cx="0" cy="0"/>
          <ns1:chOff x="0" y="0"/>
          <ns1:chExt cx="0" cy="0"/>
        </ns1:xfrm>
      </ns0:grpSpPr>
      <ns0:sp>
        <ns0:nvSpPr>
          <ns0:cNvPr id="2" name="Shape 0"/>
          <ns0:cNvSpPr/>
          <ns0:nvPr/>
        </ns0:nvSpPr>
        <ns0:spPr>
          <ns1:xfrm>
            <ns1:off x="0" y="0"/>
            <ns1:ext cx="164592" cy="6858000"/>
          </ns1:xfrm>
          <ns1:prstGeom prst="rect">
            <ns1:avLst/>
          </ns1:prstGeom>
          <ns1:solidFill>
            <ns1:srgbClr val="D4AF37"/>
          </ns1:solidFill>
          <ns1:ln w="12700">
            <ns1:solidFill>
              <ns1:srgbClr val="D4AF37"/>
            </ns1:solidFill>
            <ns1:prstDash val="solid"/>
          </ns1:ln>
        </ns0:spPr>
      </ns0:sp>
      <ns0:sp>
        <ns0:nvSpPr>
          <ns0:cNvPr id="3" name="Text 1"/>
          <ns0:cNvSpPr/>
          <ns0:nvPr/>
        </ns0:nvSpPr>
        <ns0:spPr>
          <ns1:xfrm>
            <ns1:off x="11430000" y="6537960"/>
            <ns1:ext cx="640080" cy="228600"/>
          </ns1:xfrm>
          <ns1:prstGeom prst="rect">
            <ns1:avLst/>
          </ns1:prstGeom>
          <ns1:noFill/>
          <ns1:ln/>
        </ns0:spPr>
        <ns0:txBody>
          <ns1:bodyPr wrap="square" lIns="0" tIns="0" rIns="0" bIns="0" rtlCol="0" anchor="ctr"/>
          <ns1:lstStyle/>
          <ns1:p>
            <ns1:pPr marL="0" indent="0" algn="r">
              <ns1:buNone/>
            </ns1:pPr>
            <ns1:r>
              <ns1:rPr lang="en-US" sz="1000" b="1" dirty="0">
                <ns1:solidFill>
                  <ns1:srgbClr val="D4AF37"/>
                </ns1:solidFill>
                <ns1:latin typeface="Calibri" pitchFamily="34" charset="0"/>
                <ns1:ea typeface="Calibri" pitchFamily="34" charset="-122"/>
                <ns1:cs typeface="Calibri" pitchFamily="34" charset="-120"/>
              </ns1:rPr>
              <ns1:t>18</ns1:t>
            </ns1:r>
            <ns1:r>
              <ns1:rPr lang="en-US" sz="1000" dirty="0">
                <ns1:solidFill>
                  <ns1:srgbClr val="9AA3B8"/>
                </ns1:solidFill>
                <ns1:latin typeface="Calibri" pitchFamily="34" charset="0"/>
                <ns1:ea typeface="Calibri" pitchFamily="34" charset="-122"/>
                <ns1:cs typeface="Calibri" pitchFamily="34" charset="-120"/>
              </ns1:rPr>
              <ns1:t xml:space="preserve">/ 23</ns1:t>
            </ns1:r>
            <ns1:endParaRPr lang="en-US" sz="1000" dirty="0"/>
          </ns1:p>
        </ns0:txBody>
      </ns0:sp>
      <ns0:sp>
        <ns0:nvSpPr>
          <ns0:cNvPr id="4" name="Text 2"/>
          <ns0:cNvSpPr/>
          <ns0:nvPr/>
        </ns0:nvSpPr>
        <ns0:spPr>
          <ns1:xfrm>
            <ns1:off x="411480" y="6537960"/>
            <ns1:ext cx="1097280" cy="22860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D4AF37"/>
                </ns1:solidFill>
                <ns1:latin typeface="Calibri" pitchFamily="34" charset="0"/>
                <ns1:ea typeface="Calibri" pitchFamily="34" charset="-122"/>
                <ns1:cs typeface="Calibri" pitchFamily="34" charset="-120"/>
              </ns1:rPr>
              <ns1:t>GLEMO</ns1:t>
            </ns1:r>
            <ns1:endParaRPr lang="en-US" sz="1000" dirty="0"/>
          </ns1:p>
        </ns0:txBody>
      </ns0:sp>
      <ns0:sp>
        <ns0:nvSpPr>
          <ns0:cNvPr id="5" name="Text 3"/>
          <ns0:cNvSpPr/>
          <ns0:nvPr/>
        </ns0:nvSpPr>
        <ns0:spPr>
          <ns1:xfrm>
            <ns1:off x="5486400" y="6537960"/>
            <ns1:ext cx="1371600" cy="228600"/>
          </ns1:xfrm>
          <ns1:prstGeom prst="rect">
            <ns1:avLst/>
          </ns1:prstGeom>
          <ns1:noFill/>
          <ns1:ln/>
        </ns0:spPr>
        <ns0:txBody>
          <ns1:bodyPr wrap="square" lIns="0" tIns="0" rIns="0" bIns="0" rtlCol="0" anchor="ctr"/>
          <ns1:lstStyle/>
          <ns1:p>
            <ns1:pPr marL="0" indent="0" algn="ctr">
              <ns1:buNone/>
            </ns1:pPr>
            <ns1:r>
              <ns1:rPr lang="en-US" sz="900" i="1" dirty="0">
                <ns1:solidFill>
                  <ns1:srgbClr val="9AA3B8"/>
                </ns1:solidFill>
                <ns1:latin typeface="Calibri" pitchFamily="34" charset="0"/>
                <ns1:ea typeface="Calibri" pitchFamily="34" charset="-122"/>
                <ns1:cs typeface="Calibri" pitchFamily="34" charset="-120"/>
              </ns1:rPr>
              <ns1:t>Confidential</ns1:t>
            </ns1:r>
            <ns1:endParaRPr lang="en-US" sz="900" dirty="0"/>
          </ns1:p>
        </ns0:txBody>
      </ns0:sp>
      <ns0:sp>
        <ns0:nvSpPr>
          <ns0:cNvPr id="6" name="Text 4"/>
          <ns0:cNvSpPr/>
          <ns0:nvPr/>
        </ns0:nvSpPr>
        <ns0:spPr>
          <ns1:xfrm>
            <ns1:off x="457200" y="457200"/>
            <ns1:ext cx="7315200" cy="27432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D4AF37"/>
                </ns1:solidFill>
                <ns1:latin typeface="Calibri" pitchFamily="34" charset="0"/>
                <ns1:ea typeface="Calibri" pitchFamily="34" charset="-122"/>
                <ns1:cs typeface="Calibri" pitchFamily="34" charset="-120"/>
              </ns1:rPr>
              <ns1:t>14  ·  THE ROUND</ns1:t>
            </ns1:r>
            <ns1:endParaRPr lang="en-US" sz="1000" dirty="0"/>
          </ns1:p>
        </ns0:txBody>
      </ns0:sp>
      <ns0:sp>
        <ns0:nvSpPr>
          <ns0:cNvPr id="7" name="Text 5"/>
          <ns0:cNvSpPr/>
          <ns0:nvPr/>
        </ns0:nvSpPr>
        <ns0:spPr>
          <ns1:xfrm>
            <ns1:off x="457200" y="777240"/>
            <ns1:ext cx="10972800" cy="822960"/>
          </ns1:xfrm>
          <ns1:prstGeom prst="rect">
            <ns1:avLst/>
          </ns1:prstGeom>
          <ns1:noFill/>
          <ns1:ln/>
        </ns0:spPr>
        <ns0:txBody>
          <ns1:bodyPr wrap="square" lIns="0" tIns="0" rIns="0" bIns="0" rtlCol="0" anchor="ctr"/>
          <ns1:lstStyle/>
          <ns1:p>
            <ns1:pPr marL="0" indent="0">
              <ns1:buNone/>
            </ns1:pPr>
            <ns1:r>
              <ns1:rPr lang="en-US" sz="3200" b="1" dirty="0">
                <ns1:solidFill>
                  <ns1:srgbClr val="FFFFFF"/>
                </ns1:solidFill>
                <ns1:latin typeface="Calibri" pitchFamily="34" charset="0"/>
                <ns1:ea typeface="Calibri" pitchFamily="34" charset="-122"/>
                <ns1:cs typeface="Calibri" pitchFamily="34" charset="-120"/>
              </ns1:rPr>
              <ns1:t>USD 2M de-risking round, SAFE.</ns1:t>
            </ns1:r>
            <ns1:endParaRPr lang="en-US" sz="3200" dirty="0"/>
          </ns1:p>
          <ns1:p>
            <ns1:pPr marL="0" indent="0">
              <ns1:buNone/>
            </ns1:pPr>
            <ns1:r>
              <ns1:rPr lang="en-US" sz="3200" b="1" dirty="0">
                <ns1:solidFill>
                  <ns1:srgbClr val="FFFFFF"/>
                </ns1:solidFill>
                <ns1:latin typeface="Calibri" pitchFamily="34" charset="0"/>
                <ns1:ea typeface="Calibri" pitchFamily="34" charset="-122"/>
                <ns1:cs typeface="Calibri" pitchFamily="34" charset="-120"/>
              </ns1:rPr>
              <ns1:t>Small first check; fast path to a US$20M seed milestone.</ns1:t>
            </ns1:r>
            <ns1:endParaRPr lang="en-US" sz="3200" dirty="0"/>
          </ns1:p>
        </ns0:txBody>
      </ns0:sp>
      <ns0:sp>
        <ns0:nvSpPr>
          <ns0:cNvPr id="8" name="Shape 6"/>
          <ns0:cNvSpPr/>
          <ns0:nvPr/>
        </ns0:nvSpPr>
        <ns0:spPr>
          <ns1:xfrm>
            <ns1:off x="457200" y="2286000"/>
            <ns1:ext cx="5486400" cy="3931920"/>
          </ns1:xfrm>
          <ns1:prstGeom prst="rect">
            <ns1:avLst/>
          </ns1:prstGeom>
          <ns1:solidFill>
            <ns1:srgbClr val="0F1B3D"/>
          </ns1:solidFill>
          <ns1:ln w="12700">
            <ns1:solidFill>
              <ns1:srgbClr val="D4AF37"/>
            </ns1:solidFill>
            <ns1:prstDash val="solid"/>
          </ns1:ln>
        </ns0:spPr>
      </ns0:sp>
      <ns0:sp>
        <ns0:nvSpPr>
          <ns0:cNvPr id="9" name="Text 7"/>
          <ns0:cNvSpPr/>
          <ns0:nvPr/>
        </ns0:nvSpPr>
        <ns0:spPr>
          <ns1:xfrm>
            <ns1:off x="777240" y="2468880"/>
            <ns1:ext cx="4937760" cy="274320"/>
          </ns1:xfrm>
          <ns1:prstGeom prst="rect">
            <ns1:avLst/>
          </ns1:prstGeom>
          <ns1:noFill/>
          <ns1:ln/>
        </ns0:spPr>
        <ns0:txBody>
          <ns1:bodyPr wrap="square" lIns="0" tIns="0" rIns="0" bIns="0" rtlCol="0" anchor="ctr"/>
          <ns1:lstStyle/>
          <ns1:p>
            <ns1:pPr marL="0" indent="0">
              <ns1:buNone/>
            </ns1:pPr>
            <ns1:r>
              <ns1:rPr lang="en-US" sz="1100" b="1" kern="0" spc="400" dirty="0">
                <ns1:solidFill>
                  <ns1:srgbClr val="D4AF37"/>
                </ns1:solidFill>
                <ns1:latin typeface="Calibri" pitchFamily="34" charset="0"/>
                <ns1:ea typeface="Calibri" pitchFamily="34" charset="-122"/>
                <ns1:cs typeface="Calibri" pitchFamily="34" charset="-120"/>
              </ns1:rPr>
              <ns1:t>ROUND TERMS</ns1:t>
            </ns1:r>
            <ns1:endParaRPr lang="en-US" sz="1100" dirty="0"/>
          </ns1:p>
        </ns0:txBody>
      </ns0:sp>
      <ns0:sp>
        <ns0:nvSpPr>
          <ns0:cNvPr id="10" name="Text 8"/>
          <ns0:cNvSpPr/>
          <ns0:nvPr/>
        </ns0:nvSpPr>
        <ns0:spPr>
          <ns1:xfrm>
            <ns1:off x="777240" y="2834640"/>
            <ns1:ext cx="2103120" cy="365760"/>
          </ns1:xfrm>
          <ns1:prstGeom prst="rect">
            <ns1:avLst/>
          </ns1:prstGeom>
          <ns1:noFill/>
          <ns1:ln/>
        </ns0:spPr>
        <ns0:txBody>
          <ns1:bodyPr wrap="square" lIns="0" tIns="0" rIns="0" bIns="0" rtlCol="0" anchor="ctr"/>
          <ns1:lstStyle/>
          <ns1:p>
            <ns1:pPr marL="0" indent="0">
              <ns1:buNone/>
            </ns1:pPr>
            <ns1:r>
              <ns1:rPr lang="en-US" sz="1100" dirty="0">
                <ns1:solidFill>
                  <ns1:srgbClr val="9AA3B8"/>
                </ns1:solidFill>
                <ns1:latin typeface="Calibri" pitchFamily="34" charset="0"/>
                <ns1:ea typeface="Calibri" pitchFamily="34" charset="-122"/>
                <ns1:cs typeface="Calibri" pitchFamily="34" charset="-120"/>
              </ns1:rPr>
              <ns1:t>Round size</ns1:t>
            </ns1:r>
            <ns1:endParaRPr lang="en-US" sz="1100" dirty="0"/>
          </ns1:p>
        </ns0:txBody>
      </ns0:sp>
      <ns0:sp>
        <ns0:nvSpPr>
          <ns0:cNvPr id="11" name="Text 9"/>
          <ns0:cNvSpPr/>
          <ns0:nvPr/>
        </ns0:nvSpPr>
        <ns0:spPr>
          <ns1:xfrm>
            <ns1:off x="2880360" y="2834640"/>
            <ns1:ext cx="3017520" cy="365760"/>
          </ns1:xfrm>
          <ns1:prstGeom prst="rect">
            <ns1:avLst/>
          </ns1:prstGeom>
          <ns1:noFill/>
          <ns1:ln/>
        </ns0:spPr>
        <ns0:txBody>
          <ns1:bodyPr wrap="square" lIns="0" tIns="0" rIns="0" bIns="0" rtlCol="0" anchor="ctr"/>
          <ns1:lstStyle/>
          <ns1:p>
            <ns1:pPr marL="0" indent="0">
              <ns1:buNone/>
            </ns1:pPr>
            <ns1:r>
              <ns1:rPr lang="en-US" sz="1300" b="1" dirty="0">
                <ns1:solidFill>
                  <ns1:srgbClr val="FFFFFF"/>
                </ns1:solidFill>
                <ns1:latin typeface="Calibri" pitchFamily="34" charset="0"/>
                <ns1:ea typeface="Calibri" pitchFamily="34" charset="-122"/>
                <ns1:cs typeface="Calibri" pitchFamily="34" charset="-120"/>
              </ns1:rPr>
              <ns1:t>USD 2,000,000</ns1:t>
            </ns1:r>
            <ns1:endParaRPr lang="en-US" sz="1300" dirty="0"/>
          </ns1:p>
        </ns0:txBody>
      </ns0:sp>
      <ns0:sp>
        <ns0:nvSpPr>
          <ns0:cNvPr id="12" name="Shape 10"/>
          <ns0:cNvSpPr/>
          <ns0:nvPr/>
        </ns0:nvSpPr>
        <ns0:spPr>
          <ns1:xfrm>
            <ns1:off x="777240" y="3246120"/>
            <ns1:ext cx="5029200" cy="0"/>
          </ns1:xfrm>
          <ns1:prstGeom prst="line">
            <ns1:avLst/>
          </ns1:prstGeom>
          <ns1:noFill/>
          <ns1:ln w="6350">
            <ns1:solidFill>
              <ns1:srgbClr val="5A6378"/>
            </ns1:solidFill>
            <ns1:prstDash val="solid"/>
          </ns1:ln>
        </ns0:spPr>
      </ns0:sp>
      <ns0:sp>
        <ns0:nvSpPr>
          <ns0:cNvPr id="13" name="Text 11"/>
          <ns0:cNvSpPr/>
          <ns0:nvPr/>
        </ns0:nvSpPr>
        <ns0:spPr>
          <ns1:xfrm>
            <ns1:off x="777240" y="3337560"/>
            <ns1:ext cx="2103120" cy="365760"/>
          </ns1:xfrm>
          <ns1:prstGeom prst="rect">
            <ns1:avLst/>
          </ns1:prstGeom>
          <ns1:noFill/>
          <ns1:ln/>
        </ns0:spPr>
        <ns0:txBody>
          <ns1:bodyPr wrap="square" lIns="0" tIns="0" rIns="0" bIns="0" rtlCol="0" anchor="ctr"/>
          <ns1:lstStyle/>
          <ns1:p>
            <ns1:pPr marL="0" indent="0">
              <ns1:buNone/>
            </ns1:pPr>
            <ns1:r>
              <ns1:rPr lang="en-US" sz="1100" dirty="0">
                <ns1:solidFill>
                  <ns1:srgbClr val="9AA3B8"/>
                </ns1:solidFill>
                <ns1:latin typeface="Calibri" pitchFamily="34" charset="0"/>
                <ns1:ea typeface="Calibri" pitchFamily="34" charset="-122"/>
                <ns1:cs typeface="Calibri" pitchFamily="34" charset="-120"/>
              </ns1:rPr>
              <ns1:t>Instrument</ns1:t>
            </ns1:r>
            <ns1:endParaRPr lang="en-US" sz="1100" dirty="0"/>
          </ns1:p>
        </ns0:txBody>
      </ns0:sp>
      <ns0:sp>
        <ns0:nvSpPr>
          <ns0:cNvPr id="14" name="Text 12"/>
          <ns0:cNvSpPr/>
          <ns0:nvPr/>
        </ns0:nvSpPr>
        <ns0:spPr>
          <ns1:xfrm>
            <ns1:off x="2880360" y="3337560"/>
            <ns1:ext cx="3017520" cy="365760"/>
          </ns1:xfrm>
          <ns1:prstGeom prst="rect">
            <ns1:avLst/>
          </ns1:prstGeom>
          <ns1:noFill/>
          <ns1:ln/>
        </ns0:spPr>
        <ns0:txBody>
          <ns1:bodyPr wrap="square" lIns="0" tIns="0" rIns="0" bIns="0" rtlCol="0" anchor="ctr"/>
          <ns1:lstStyle/>
          <ns1:p>
            <ns1:pPr marL="0" indent="0">
              <ns1:buNone/>
            </ns1:pPr>
            <ns1:r>
              <ns1:rPr lang="en-US" sz="1300" b="1" dirty="0">
                <ns1:solidFill>
                  <ns1:srgbClr val="FFFFFF"/>
                </ns1:solidFill>
                <ns1:latin typeface="Calibri" pitchFamily="34" charset="0"/>
                <ns1:ea typeface="Calibri" pitchFamily="34" charset="-122"/>
                <ns1:cs typeface="Calibri" pitchFamily="34" charset="-120"/>
              </ns1:rPr>
              <ns1:t>SAFE</ns1:t>
            </ns1:r>
            <ns1:endParaRPr lang="en-US" sz="1300" dirty="0"/>
          </ns1:p>
        </ns0:txBody>
      </ns0:sp>
      <ns0:sp>
        <ns0:nvSpPr>
          <ns0:cNvPr id="15" name="Shape 13"/>
          <ns0:cNvSpPr/>
          <ns0:nvPr/>
        </ns0:nvSpPr>
        <ns0:spPr>
          <ns1:xfrm>
            <ns1:off x="777240" y="3749040"/>
            <ns1:ext cx="5029200" cy="0"/>
          </ns1:xfrm>
          <ns1:prstGeom prst="line">
            <ns1:avLst/>
          </ns1:prstGeom>
          <ns1:noFill/>
          <ns1:ln w="6350">
            <ns1:solidFill>
              <ns1:srgbClr val="5A6378"/>
            </ns1:solidFill>
            <ns1:prstDash val="solid"/>
          </ns1:ln>
        </ns0:spPr>
      </ns0:sp>
      <ns0:sp>
        <ns0:nvSpPr>
          <ns0:cNvPr id="16" name="Text 14"/>
          <ns0:cNvSpPr/>
          <ns0:nvPr/>
        </ns0:nvSpPr>
        <ns0:spPr>
          <ns1:xfrm>
            <ns1:off x="777240" y="3840480"/>
            <ns1:ext cx="2103120" cy="365760"/>
          </ns1:xfrm>
          <ns1:prstGeom prst="rect">
            <ns1:avLst/>
          </ns1:prstGeom>
          <ns1:noFill/>
          <ns1:ln/>
        </ns0:spPr>
        <ns0:txBody>
          <ns1:bodyPr wrap="square" lIns="0" tIns="0" rIns="0" bIns="0" rtlCol="0" anchor="ctr"/>
          <ns1:lstStyle/>
          <ns1:p>
            <ns1:pPr marL="0" indent="0">
              <ns1:buNone/>
            </ns1:pPr>
            <ns1:r>
              <ns1:rPr lang="en-US" sz="1100" dirty="0">
                <ns1:solidFill>
                  <ns1:srgbClr val="9AA3B8"/>
                </ns1:solidFill>
                <ns1:latin typeface="Calibri" pitchFamily="34" charset="0"/>
                <ns1:ea typeface="Calibri" pitchFamily="34" charset="-122"/>
                <ns1:cs typeface="Calibri" pitchFamily="34" charset="-120"/>
              </ns1:rPr>
              <ns1:t>Valuation cap</ns1:t>
            </ns1:r>
            <ns1:endParaRPr lang="en-US" sz="1100" dirty="0"/>
          </ns1:p>
        </ns0:txBody>
      </ns0:sp>
      <ns0:sp>
        <ns0:nvSpPr>
          <ns0:cNvPr id="17" name="Text 15"/>
          <ns0:cNvSpPr/>
          <ns0:nvPr/>
        </ns0:nvSpPr>
        <ns0:spPr>
          <ns1:xfrm>
            <ns1:off x="2880360" y="3840480"/>
            <ns1:ext cx="3017520" cy="365760"/>
          </ns1:xfrm>
          <ns1:prstGeom prst="rect">
            <ns1:avLst/>
          </ns1:prstGeom>
          <ns1:noFill/>
          <ns1:ln/>
        </ns0:spPr>
        <ns0:txBody>
          <ns1:bodyPr wrap="square" lIns="0" tIns="0" rIns="0" bIns="0" rtlCol="0" anchor="ctr"/>
          <ns1:lstStyle/>
          <ns1:p>
            <ns1:pPr marL="0" indent="0">
              <ns1:buNone/>
            </ns1:pPr>
            <ns1:r>
              <ns1:rPr lang="en-US" sz="1300" b="1" dirty="0">
                <ns1:solidFill>
                  <ns1:srgbClr val="FFFFFF"/>
                </ns1:solidFill>
                <ns1:latin typeface="Calibri" pitchFamily="34" charset="0"/>
                <ns1:ea typeface="Calibri" pitchFamily="34" charset="-122"/>
                <ns1:cs typeface="Calibri" pitchFamily="34" charset="-120"/>
              </ns1:rPr>
              <ns1:t>USD 10-12M</ns1:t>
            </ns1:r>
            <ns1:endParaRPr lang="en-US" sz="1300" dirty="0"/>
          </ns1:p>
        </ns0:txBody>
      </ns0:sp>
      <ns0:sp>
        <ns0:nvSpPr>
          <ns0:cNvPr id="18" name="Shape 16"/>
          <ns0:cNvSpPr/>
          <ns0:nvPr/>
        </ns0:nvSpPr>
        <ns0:spPr>
          <ns1:xfrm>
            <ns1:off x="777240" y="4251960"/>
            <ns1:ext cx="5029200" cy="0"/>
          </ns1:xfrm>
          <ns1:prstGeom prst="line">
            <ns1:avLst/>
          </ns1:prstGeom>
          <ns1:noFill/>
          <ns1:ln w="6350">
            <ns1:solidFill>
              <ns1:srgbClr val="5A6378"/>
            </ns1:solidFill>
            <ns1:prstDash val="solid"/>
          </ns1:ln>
        </ns0:spPr>
      </ns0:sp>
      <ns0:sp>
        <ns0:nvSpPr>
          <ns0:cNvPr id="19" name="Text 17"/>
          <ns0:cNvSpPr/>
          <ns0:nvPr/>
        </ns0:nvSpPr>
        <ns0:spPr>
          <ns1:xfrm>
            <ns1:off x="777240" y="4343400"/>
            <ns1:ext cx="2103120" cy="365760"/>
          </ns1:xfrm>
          <ns1:prstGeom prst="rect">
            <ns1:avLst/>
          </ns1:prstGeom>
          <ns1:noFill/>
          <ns1:ln/>
        </ns0:spPr>
        <ns0:txBody>
          <ns1:bodyPr wrap="square" lIns="0" tIns="0" rIns="0" bIns="0" rtlCol="0" anchor="ctr"/>
          <ns1:lstStyle/>
          <ns1:p>
            <ns1:pPr marL="0" indent="0">
              <ns1:buNone/>
            </ns1:pPr>
            <ns1:r>
              <ns1:rPr lang="en-US" sz="1100" dirty="0">
                <ns1:solidFill>
                  <ns1:srgbClr val="9AA3B8"/>
                </ns1:solidFill>
                <ns1:latin typeface="Calibri" pitchFamily="34" charset="0"/>
                <ns1:ea typeface="Calibri" pitchFamily="34" charset="-122"/>
                <ns1:cs typeface="Calibri" pitchFamily="34" charset="-120"/>
              </ns1:rPr>
              <ns1:t>Discount</ns1:t>
            </ns1:r>
            <ns1:endParaRPr lang="en-US" sz="1100" dirty="0"/>
          </ns1:p>
        </ns0:txBody>
      </ns0:sp>
      <ns0:sp>
        <ns0:nvSpPr>
          <ns0:cNvPr id="20" name="Text 18"/>
          <ns0:cNvSpPr/>
          <ns0:nvPr/>
        </ns0:nvSpPr>
        <ns0:spPr>
          <ns1:xfrm>
            <ns1:off x="2880360" y="4343400"/>
            <ns1:ext cx="3017520" cy="365760"/>
          </ns1:xfrm>
          <ns1:prstGeom prst="rect">
            <ns1:avLst/>
          </ns1:prstGeom>
          <ns1:noFill/>
          <ns1:ln/>
        </ns0:spPr>
        <ns0:txBody>
          <ns1:bodyPr wrap="square" lIns="0" tIns="0" rIns="0" bIns="0" rtlCol="0" anchor="ctr"/>
          <ns1:lstStyle/>
          <ns1:p>
            <ns1:pPr marL="0" indent="0">
              <ns1:buNone/>
            </ns1:pPr>
            <ns1:r>
              <ns1:rPr lang="en-US" sz="1300" b="1" dirty="0">
                <ns1:solidFill>
                  <ns1:srgbClr val="FFFFFF"/>
                </ns1:solidFill>
                <ns1:latin typeface="Calibri" pitchFamily="34" charset="0"/>
                <ns1:ea typeface="Calibri" pitchFamily="34" charset="-122"/>
                <ns1:cs typeface="Calibri" pitchFamily="34" charset="-120"/>
              </ns1:rPr>
              <ns1:t>20%</ns1:t>
            </ns1:r>
            <ns1:endParaRPr lang="en-US" sz="1300" dirty="0"/>
          </ns1:p>
        </ns0:txBody>
      </ns0:sp>
      <ns0:sp>
        <ns0:nvSpPr>
          <ns0:cNvPr id="21" name="Shape 19"/>
          <ns0:cNvSpPr/>
          <ns0:nvPr/>
        </ns0:nvSpPr>
        <ns0:spPr>
          <ns1:xfrm>
            <ns1:off x="777240" y="4754880"/>
            <ns1:ext cx="5029200" cy="0"/>
          </ns1:xfrm>
          <ns1:prstGeom prst="line">
            <ns1:avLst/>
          </ns1:prstGeom>
          <ns1:noFill/>
          <ns1:ln w="6350">
            <ns1:solidFill>
              <ns1:srgbClr val="5A6378"/>
            </ns1:solidFill>
            <ns1:prstDash val="solid"/>
          </ns1:ln>
        </ns0:spPr>
      </ns0:sp>
      <ns0:sp>
        <ns0:nvSpPr>
          <ns0:cNvPr id="22" name="Text 20"/>
          <ns0:cNvSpPr/>
          <ns0:nvPr/>
        </ns0:nvSpPr>
        <ns0:spPr>
          <ns1:xfrm>
            <ns1:off x="777240" y="4846320"/>
            <ns1:ext cx="2103120" cy="365760"/>
          </ns1:xfrm>
          <ns1:prstGeom prst="rect">
            <ns1:avLst/>
          </ns1:prstGeom>
          <ns1:noFill/>
          <ns1:ln/>
        </ns0:spPr>
        <ns0:txBody>
          <ns1:bodyPr wrap="square" lIns="0" tIns="0" rIns="0" bIns="0" rtlCol="0" anchor="ctr"/>
          <ns1:lstStyle/>
          <ns1:p>
            <ns1:pPr marL="0" indent="0">
              <ns1:buNone/>
            </ns1:pPr>
            <ns1:r>
              <ns1:rPr lang="en-US" sz="1100" dirty="0">
                <ns1:solidFill>
                  <ns1:srgbClr val="9AA3B8"/>
                </ns1:solidFill>
                <ns1:latin typeface="Calibri" pitchFamily="34" charset="0"/>
                <ns1:ea typeface="Calibri" pitchFamily="34" charset="-122"/>
                <ns1:cs typeface="Calibri" pitchFamily="34" charset="-120"/>
              </ns1:rPr>
              <ns1:t>Lead investor</ns1:t>
            </ns1:r>
            <ns1:endParaRPr lang="en-US" sz="1100" dirty="0"/>
          </ns1:p>
        </ns0:txBody>
      </ns0:sp>
      <ns0:sp>
        <ns0:nvSpPr>
          <ns0:cNvPr id="23" name="Text 21"/>
          <ns0:cNvSpPr/>
          <ns0:nvPr/>
        </ns0:nvSpPr>
        <ns0:spPr>
          <ns1:xfrm>
            <ns1:off x="2880360" y="4846320"/>
            <ns1:ext cx="3017520" cy="365760"/>
          </ns1:xfrm>
          <ns1:prstGeom prst="rect">
            <ns1:avLst/>
          </ns1:prstGeom>
          <ns1:noFill/>
          <ns1:ln/>
        </ns0:spPr>
        <ns0:txBody>
          <ns1:bodyPr wrap="square" lIns="0" tIns="0" rIns="0" bIns="0" rtlCol="0" anchor="ctr"/>
          <ns1:lstStyle/>
          <ns1:p>
            <ns1:pPr marL="0" indent="0">
              <ns1:buNone/>
            </ns1:pPr>
            <ns1:r>
              <ns1:rPr lang="en-US" sz="1300" b="1" dirty="0">
                <ns1:solidFill>
                  <ns1:srgbClr val="FFFFFF"/>
                </ns1:solidFill>
                <ns1:latin typeface="Calibri" pitchFamily="34" charset="0"/>
                <ns1:ea typeface="Calibri" pitchFamily="34" charset="-122"/>
                <ns1:cs typeface="Calibri" pitchFamily="34" charset="-120"/>
              </ns1:rPr>
              <ns1:t>Open</ns1:t>
            </ns1:r>
            <ns1:endParaRPr lang="en-US" sz="1300" dirty="0"/>
          </ns1:p>
        </ns0:txBody>
      </ns0:sp>
      <ns0:sp>
        <ns0:nvSpPr>
          <ns0:cNvPr id="24" name="Shape 22"/>
          <ns0:cNvSpPr/>
          <ns0:nvPr/>
        </ns0:nvSpPr>
        <ns0:spPr>
          <ns1:xfrm>
            <ns1:off x="777240" y="5257800"/>
            <ns1:ext cx="5029200" cy="0"/>
          </ns1:xfrm>
          <ns1:prstGeom prst="line">
            <ns1:avLst/>
          </ns1:prstGeom>
          <ns1:noFill/>
          <ns1:ln w="6350">
            <ns1:solidFill>
              <ns1:srgbClr val="5A6378"/>
            </ns1:solidFill>
            <ns1:prstDash val="solid"/>
          </ns1:ln>
        </ns0:spPr>
      </ns0:sp>
      <ns0:sp>
        <ns0:nvSpPr>
          <ns0:cNvPr id="25" name="Text 23"/>
          <ns0:cNvSpPr/>
          <ns0:nvPr/>
        </ns0:nvSpPr>
        <ns0:spPr>
          <ns1:xfrm>
            <ns1:off x="777240" y="5349240"/>
            <ns1:ext cx="2103120" cy="365760"/>
          </ns1:xfrm>
          <ns1:prstGeom prst="rect">
            <ns1:avLst/>
          </ns1:prstGeom>
          <ns1:noFill/>
          <ns1:ln/>
        </ns0:spPr>
        <ns0:txBody>
          <ns1:bodyPr wrap="square" lIns="0" tIns="0" rIns="0" bIns="0" rtlCol="0" anchor="ctr"/>
          <ns1:lstStyle/>
          <ns1:p>
            <ns1:pPr marL="0" indent="0">
              <ns1:buNone/>
            </ns1:pPr>
            <ns1:r>
              <ns1:rPr lang="en-US" sz="1100" dirty="0">
                <ns1:solidFill>
                  <ns1:srgbClr val="9AA3B8"/>
                </ns1:solidFill>
                <ns1:latin typeface="Calibri" pitchFamily="34" charset="0"/>
                <ns1:ea typeface="Calibri" pitchFamily="34" charset="-122"/>
                <ns1:cs typeface="Calibri" pitchFamily="34" charset="-120"/>
              </ns1:rPr>
              <ns1:t>Use of funds</ns1:t>
            </ns1:r>
            <ns1:endParaRPr lang="en-US" sz="1100" dirty="0"/>
          </ns1:p>
        </ns0:txBody>
      </ns0:sp>
      <ns0:sp>
        <ns0:nvSpPr>
          <ns0:cNvPr id="26" name="Text 24"/>
          <ns0:cNvSpPr/>
          <ns0:nvPr/>
        </ns0:nvSpPr>
        <ns0:spPr>
          <ns1:xfrm>
            <ns1:off x="2880360" y="5349240"/>
            <ns1:ext cx="3017520" cy="365760"/>
          </ns1:xfrm>
          <ns1:prstGeom prst="rect">
            <ns1:avLst/>
          </ns1:prstGeom>
          <ns1:noFill/>
          <ns1:ln/>
        </ns0:spPr>
        <ns0:txBody>
          <ns1:bodyPr wrap="square" lIns="0" tIns="0" rIns="0" bIns="0" rtlCol="0" anchor="ctr"/>
          <ns1:lstStyle/>
          <ns1:p>
            <ns1:pPr marL="0" indent="0">
              <ns1:buNone/>
            </ns1:pPr>
            <ns1:r>
              <ns1:rPr lang="en-US" sz="1300" b="1" dirty="0">
                <ns1:solidFill>
                  <ns1:srgbClr val="FFFFFF"/>
                </ns1:solidFill>
                <ns1:latin typeface="Calibri" pitchFamily="34" charset="0"/>
                <ns1:ea typeface="Calibri" pitchFamily="34" charset="-122"/>
                <ns1:cs typeface="Calibri" pitchFamily="34" charset="-120"/>
              </ns1:rPr>
              <ns1:t>Liquidity, compliance, team, marketing, audit</ns1:t>
            </ns1:r>
            <ns1:endParaRPr lang="en-US" sz="1300" dirty="0"/>
          </ns1:p>
        </ns0:txBody>
      </ns0:sp>
      <ns0:sp>
        <ns0:nvSpPr>
          <ns0:cNvPr id="27" name="Shape 25"/>
          <ns0:cNvSpPr/>
          <ns0:nvPr/>
        </ns0:nvSpPr>
        <ns0:spPr>
          <ns1:xfrm>
            <ns1:off x="6217920" y="2286000"/>
            <ns1:ext cx="5486400" cy="3931920"/>
          </ns1:xfrm>
          <ns1:prstGeom prst="rect">
            <ns1:avLst/>
          </ns1:prstGeom>
          <ns1:solidFill>
            <ns1:srgbClr val="08122A"/>
          </ns1:solidFill>
          <ns1:ln w="12700">
            <ns1:solidFill>
              <ns1:srgbClr val="5A6378"/>
            </ns1:solidFill>
            <ns1:prstDash val="solid"/>
          </ns1:ln>
        </ns0:spPr>
      </ns0:sp>
      <ns0:sp>
        <ns0:nvSpPr>
          <ns0:cNvPr id="28" name="Text 26"/>
          <ns0:cNvSpPr/>
          <ns0:nvPr/>
        </ns0:nvSpPr>
        <ns0:spPr>
          <ns1:xfrm>
            <ns1:off x="6446520" y="2468880"/>
            <ns1:ext cx="4572000" cy="274320"/>
          </ns1:xfrm>
          <ns1:prstGeom prst="rect">
            <ns1:avLst/>
          </ns1:prstGeom>
          <ns1:noFill/>
          <ns1:ln/>
        </ns0:spPr>
        <ns0:txBody>
          <ns1:bodyPr wrap="square" lIns="0" tIns="0" rIns="0" bIns="0" rtlCol="0" anchor="ctr"/>
          <ns1:lstStyle/>
          <ns1:p>
            <ns1:pPr marL="0" indent="0">
              <ns1:buNone/>
            </ns1:pPr>
            <ns1:r>
              <ns1:rPr lang="en-US" sz="1100" b="1" kern="0" spc="400" dirty="0">
                <ns1:solidFill>
                  <ns1:srgbClr val="D4AF37"/>
                </ns1:solidFill>
                <ns1:latin typeface="Calibri" pitchFamily="34" charset="0"/>
                <ns1:ea typeface="Calibri" pitchFamily="34" charset="-122"/>
                <ns1:cs typeface="Calibri" pitchFamily="34" charset="-120"/>
              </ns1:rPr>
              <ns1:t>WHY THIS ROUND</ns1:t>
            </ns1:r>
            <ns1:endParaRPr lang="en-US" sz="1100" dirty="0"/>
          </ns1:p>
        </ns0:txBody>
      </ns0:sp>
      <ns0:sp>
        <ns0:nvSpPr>
          <ns0:cNvPr id="29" name="Text 27"/>
          <ns0:cNvSpPr/>
          <ns0:nvPr/>
        </ns0:nvSpPr>
        <ns0:spPr>
          <ns1:xfrm>
            <ns1:off x="6446520" y="2788920"/>
            <ns1:ext cx="5029200" cy="640080"/>
          </ns1:xfrm>
          <ns1:prstGeom prst="rect">
            <ns1:avLst/>
          </ns1:prstGeom>
          <ns1:noFill/>
          <ns1:ln/>
        </ns0:spPr>
        <ns0:txBody>
          <ns1:bodyPr wrap="square" lIns="0" tIns="0" rIns="0" bIns="0" rtlCol="0" anchor="ctr"/>
          <ns1:lstStyle/>
          <ns1:p>
            <ns1:pPr marL="0" indent="0">
              <ns1:buNone/>
            </ns1:pPr>
            <ns1:r>
              <ns1:rPr lang="en-US" sz="1800" b="1" dirty="0">
                <ns1:solidFill>
                  <ns1:srgbClr val="FFFFFF"/>
                </ns1:solidFill>
                <ns1:latin typeface="Calibri" pitchFamily="34" charset="0"/>
                <ns1:ea typeface="Calibri" pitchFamily="34" charset="-122"/>
                <ns1:cs typeface="Calibri" pitchFamily="34" charset="-120"/>
              </ns1:rPr>
              <ns1:t>De-risking capital, not a full growth round</ns1:t>
            </ns1:r>
            <ns1:endParaRPr lang="en-US" sz="1800" dirty="0"/>
          </ns1:p>
        </ns0:txBody>
      </ns0:sp>
      <ns0:sp>
        <ns0:nvSpPr>
          <ns0:cNvPr id="30" name="Text 28"/>
          <ns0:cNvSpPr/>
          <ns0:nvPr/>
        </ns0:nvSpPr>
        <ns0:spPr>
          <ns1:xfrm>
            <ns1:off x="6446520" y="3657600"/>
            <ns1:ext cx="5029200" cy="2377440"/>
          </ns1:xfrm>
          <ns1:prstGeom prst="rect">
            <ns1:avLst/>
          </ns1:prstGeom>
          <ns1:noFill/>
          <ns1:ln/>
        </ns0:spPr>
        <ns0:txBody>
          <ns1:bodyPr wrap="square" lIns="0" tIns="0" rIns="0" bIns="0" rtlCol="0" anchor="ctr"/>
          <ns1:lstStyle/>
          <ns1:p>
            <ns1:pPr marL="342900" indent="-342900">
              <ns1:spcAft>
                <ns1:spcPts val="800"/>
              </ns1:spcAft>
              <ns1:buSzPct val="100000"/>
              <ns1:buChar char="■"/>
            </ns1:pPr>
            <ns1:r>
              <ns1:rPr lang="en-US" sz="1200" dirty="0">
                <ns1:solidFill>
                  <ns1:srgbClr val="CADCFC"/>
                </ns1:solidFill>
                <ns1:latin typeface="Calibri" pitchFamily="34" charset="0"/>
                <ns1:ea typeface="Calibri" pitchFamily="34" charset="-122"/>
                <ns1:cs typeface="Calibri" pitchFamily="34" charset="-120"/>
              </ns1:rPr>
              <ns1:t>Three products with documented traction</ns1:t>
            </ns1:r>
            <ns1:endParaRPr lang="en-US" sz="1200" dirty="0"/>
          </ns1:p>
          <ns1:p>
            <ns1:pPr marL="342900" indent="-342900">
              <ns1:spcAft>
                <ns1:spcPts val="800"/>
              </ns1:spcAft>
              <ns1:buSzPct val="100000"/>
              <ns1:buChar char="■"/>
            </ns1:pPr>
            <ns1:r>
              <ns1:rPr lang="en-US" sz="1200" dirty="0">
                <ns1:solidFill>
                  <ns1:srgbClr val="CADCFC"/>
                </ns1:solidFill>
                <ns1:latin typeface="Calibri" pitchFamily="34" charset="0"/>
                <ns1:ea typeface="Calibri" pitchFamily="34" charset="-122"/>
                <ns1:cs typeface="Calibri" pitchFamily="34" charset="-120"/>
              </ns1:rPr>
              <ns1:t>Senior platform ownership + milestones unlock a focused US$20M seed valuation path</ns1:t>
            </ns1:r>
            <ns1:endParaRPr lang="en-US" sz="1200" dirty="0"/>
          </ns1:p>
          <ns1:p>
            <ns1:pPr marL="342900" indent="-342900">
              <ns1:spcAft>
                <ns1:spcPts val="800"/>
              </ns1:spcAft>
              <ns1:buSzPct val="100000"/>
              <ns1:buChar char="■"/>
            </ns1:pPr>
            <ns1:r>
              <ns1:rPr lang="en-US" sz="1200" dirty="0">
                <ns1:solidFill>
                  <ns1:srgbClr val="CADCFC"/>
                </ns1:solidFill>
                <ns1:latin typeface="Calibri" pitchFamily="34" charset="0"/>
                <ns1:ea typeface="Calibri" pitchFamily="34" charset="-122"/>
                <ns1:cs typeface="Calibri" pitchFamily="34" charset="-120"/>
              </ns1:rPr>
              <ns1:t>Builder partners active; regulated rails strategy in progress</ns1:t>
            </ns1:r>
            <ns1:endParaRPr lang="en-US" sz="1200" dirty="0"/>
          </ns1:p>
          <ns1:p>
            <ns1:pPr marL="342900" indent="-342900">
              <ns1:spcAft>
                <ns1:spcPts val="800"/>
              </ns1:spcAft>
              <ns1:buSzPct val="100000"/>
              <ns1:buChar char="■"/>
            </ns1:pPr>
            <ns1:r>
              <ns1:rPr lang="en-US" sz="1200" dirty="0">
                <ns1:solidFill>
                  <ns1:srgbClr val="CADCFC"/>
                </ns1:solidFill>
                <ns1:latin typeface="Calibri" pitchFamily="34" charset="0"/>
                <ns1:ea typeface="Calibri" pitchFamily="34" charset="-122"/>
                <ns1:cs typeface="Calibri" pitchFamily="34" charset="-120"/>
              </ns1:rPr>
              <ns1:t>Founder USD 1M+ already invested since 2021</ns1:t>
            </ns1:r>
            <ns1:endParaRPr lang="en-US" sz="1200" dirty="0"/>
          </ns1:p>
          <ns1:p>
            <ns1:pPr marL="342900" indent="-342900">
              <ns1:spcAft>
                <ns1:spcPts val="800"/>
              </ns1:spcAft>
              <ns1:buSzPct val="100000"/>
              <ns1:buChar char="■"/>
            </ns1:pPr>
            <ns1:r>
              <ns1:rPr lang="en-US" sz="1200" b="1" dirty="0">
                <ns1:solidFill>
                  <ns1:srgbClr val="F0D77A"/>
                </ns1:solidFill>
                <ns1:latin typeface="Calibri" pitchFamily="34" charset="0"/>
                <ns1:ea typeface="Calibri" pitchFamily="34" charset="-122"/>
                <ns1:cs typeface="Calibri" pitchFamily="34" charset="-120"/>
              </ns1:rPr>
              <ns1:t>Cap deliberately conservative — built for follow-on alignment</ns1:t>
            </ns1:r>
            <ns1:endParaRPr lang="en-US" sz="1200" dirty="0"/>
          </ns1:p>
        </ns0:txBody>
      </ns0:sp>
    </ns0:spTree>
  </ns0:cSld>
  <ns0:clrMapOvr>
    <ns1:masterClrMapping/>
  </ns0:clrMapOvr>
</ns0:sld>
</file>

<file path=ppt/slides/slide19.xml><?xml version="1.0" encoding="utf-8"?>
<ns0:sld xmlns:ns0="http://schemas.openxmlformats.org/presentationml/2006/main" xmlns:ns1="http://schemas.openxmlformats.org/drawingml/2006/main">
  <ns0:cSld name="Slide 18">
    <ns0:bg>
      <ns0:bgPr>
        <ns1:solidFill>
          <ns1:srgbClr val="FFFFFF"/>
        </ns1:solidFill>
        <ns1:effectLst/>
      </ns0:bgPr>
    </ns0:bg>
    <ns0:spTree>
      <ns0:nvGrpSpPr>
        <ns0:cNvPr id="1" name=""/>
        <ns0:cNvGrpSpPr/>
        <ns0:nvPr/>
      </ns0:nvGrpSpPr>
      <ns0:grpSpPr>
        <ns1:xfrm>
          <ns1:off x="0" y="0"/>
          <ns1:ext cx="0" cy="0"/>
          <ns1:chOff x="0" y="0"/>
          <ns1:chExt cx="0" cy="0"/>
        </ns1:xfrm>
      </ns0:grpSpPr>
      <ns0:sp>
        <ns0:nvSpPr>
          <ns0:cNvPr id="2" name="Shape 0"/>
          <ns0:cNvSpPr/>
          <ns0:nvPr/>
        </ns0:nvSpPr>
        <ns0:spPr>
          <ns1:xfrm>
            <ns1:off x="0" y="0"/>
            <ns1:ext cx="164592" cy="6858000"/>
          </ns1:xfrm>
          <ns1:prstGeom prst="rect">
            <ns1:avLst/>
          </ns1:prstGeom>
          <ns1:solidFill>
            <ns1:srgbClr val="D4AF37"/>
          </ns1:solidFill>
          <ns1:ln w="12700">
            <ns1:solidFill>
              <ns1:srgbClr val="D4AF37"/>
            </ns1:solidFill>
            <ns1:prstDash val="solid"/>
          </ns1:ln>
        </ns0:spPr>
      </ns0:sp>
      <ns0:sp>
        <ns0:nvSpPr>
          <ns0:cNvPr id="3" name="Text 1"/>
          <ns0:cNvSpPr/>
          <ns0:nvPr/>
        </ns0:nvSpPr>
        <ns0:spPr>
          <ns1:xfrm>
            <ns1:off x="11430000" y="6537960"/>
            <ns1:ext cx="640080" cy="228600"/>
          </ns1:xfrm>
          <ns1:prstGeom prst="rect">
            <ns1:avLst/>
          </ns1:prstGeom>
          <ns1:noFill/>
          <ns1:ln/>
        </ns0:spPr>
        <ns0:txBody>
          <ns1:bodyPr wrap="square" lIns="0" tIns="0" rIns="0" bIns="0" rtlCol="0" anchor="ctr"/>
          <ns1:lstStyle/>
          <ns1:p>
            <ns1:pPr marL="0" indent="0" algn="r">
              <ns1:buNone/>
            </ns1:pPr>
            <ns1:r>
              <ns1:rPr lang="en-US" sz="1000" b="1" dirty="0">
                <ns1:solidFill>
                  <ns1:srgbClr val="0F1B3D"/>
                </ns1:solidFill>
                <ns1:latin typeface="Calibri" pitchFamily="34" charset="0"/>
                <ns1:ea typeface="Calibri" pitchFamily="34" charset="-122"/>
                <ns1:cs typeface="Calibri" pitchFamily="34" charset="-120"/>
              </ns1:rPr>
              <ns1:t>19</ns1:t>
            </ns1:r>
            <ns1:r>
              <ns1:rPr lang="en-US" sz="1000" dirty="0">
                <ns1:solidFill>
                  <ns1:srgbClr val="5A6378"/>
                </ns1:solidFill>
                <ns1:latin typeface="Calibri" pitchFamily="34" charset="0"/>
                <ns1:ea typeface="Calibri" pitchFamily="34" charset="-122"/>
                <ns1:cs typeface="Calibri" pitchFamily="34" charset="-120"/>
              </ns1:rPr>
              <ns1:t xml:space="preserve">/ 23</ns1:t>
            </ns1:r>
            <ns1:endParaRPr lang="en-US" sz="1000" dirty="0"/>
          </ns1:p>
        </ns0:txBody>
      </ns0:sp>
      <ns0:sp>
        <ns0:nvSpPr>
          <ns0:cNvPr id="4" name="Text 2"/>
          <ns0:cNvSpPr/>
          <ns0:nvPr/>
        </ns0:nvSpPr>
        <ns0:spPr>
          <ns1:xfrm>
            <ns1:off x="411480" y="6537960"/>
            <ns1:ext cx="1097280" cy="22860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0F1B3D"/>
                </ns1:solidFill>
                <ns1:latin typeface="Calibri" pitchFamily="34" charset="0"/>
                <ns1:ea typeface="Calibri" pitchFamily="34" charset="-122"/>
                <ns1:cs typeface="Calibri" pitchFamily="34" charset="-120"/>
              </ns1:rPr>
              <ns1:t>GLEMO</ns1:t>
            </ns1:r>
            <ns1:endParaRPr lang="en-US" sz="1000" dirty="0"/>
          </ns1:p>
        </ns0:txBody>
      </ns0:sp>
      <ns0:sp>
        <ns0:nvSpPr>
          <ns0:cNvPr id="5" name="Text 3"/>
          <ns0:cNvSpPr/>
          <ns0:nvPr/>
        </ns0:nvSpPr>
        <ns0:spPr>
          <ns1:xfrm>
            <ns1:off x="5486400" y="6537960"/>
            <ns1:ext cx="1371600" cy="228600"/>
          </ns1:xfrm>
          <ns1:prstGeom prst="rect">
            <ns1:avLst/>
          </ns1:prstGeom>
          <ns1:noFill/>
          <ns1:ln/>
        </ns0:spPr>
        <ns0:txBody>
          <ns1:bodyPr wrap="square" lIns="0" tIns="0" rIns="0" bIns="0" rtlCol="0" anchor="ctr"/>
          <ns1:lstStyle/>
          <ns1:p>
            <ns1:pPr marL="0" indent="0" algn="ctr">
              <ns1:buNone/>
            </ns1:pPr>
            <ns1:r>
              <ns1:rPr lang="en-US" sz="900" i="1" dirty="0">
                <ns1:solidFill>
                  <ns1:srgbClr val="5A6378"/>
                </ns1:solidFill>
                <ns1:latin typeface="Calibri" pitchFamily="34" charset="0"/>
                <ns1:ea typeface="Calibri" pitchFamily="34" charset="-122"/>
                <ns1:cs typeface="Calibri" pitchFamily="34" charset="-120"/>
              </ns1:rPr>
              <ns1:t>Confidential</ns1:t>
            </ns1:r>
            <ns1:endParaRPr lang="en-US" sz="900" dirty="0"/>
          </ns1:p>
        </ns0:txBody>
      </ns0:sp>
      <ns0:sp>
        <ns0:nvSpPr>
          <ns0:cNvPr id="6" name="Text 4"/>
          <ns0:cNvSpPr/>
          <ns0:nvPr/>
        </ns0:nvSpPr>
        <ns0:spPr>
          <ns1:xfrm>
            <ns1:off x="457200" y="457200"/>
            <ns1:ext cx="7315200" cy="27432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D4AF37"/>
                </ns1:solidFill>
                <ns1:latin typeface="Calibri" pitchFamily="34" charset="0"/>
                <ns1:ea typeface="Calibri" pitchFamily="34" charset="-122"/>
                <ns1:cs typeface="Calibri" pitchFamily="34" charset="-120"/>
              </ns1:rPr>
              <ns1:t>15  ·  USE OF FUNDS</ns1:t>
            </ns1:r>
            <ns1:endParaRPr lang="en-US" sz="1000" dirty="0"/>
          </ns1:p>
        </ns0:txBody>
      </ns0:sp>
      <ns0:sp>
        <ns0:nvSpPr>
          <ns0:cNvPr id="7" name="Text 5"/>
          <ns0:cNvSpPr/>
          <ns0:nvPr/>
        </ns0:nvSpPr>
        <ns0:spPr>
          <ns1:xfrm>
            <ns1:off x="457200" y="777240"/>
            <ns1:ext cx="10972800" cy="822960"/>
          </ns1:xfrm>
          <ns1:prstGeom prst="rect">
            <ns1:avLst/>
          </ns1:prstGeom>
          <ns1:noFill/>
          <ns1:ln/>
        </ns0:spPr>
        <ns0:txBody>
          <ns1:bodyPr wrap="square" lIns="0" tIns="0" rIns="0" bIns="0" rtlCol="0" anchor="ctr"/>
          <ns1:lstStyle/>
          <ns1:p>
            <ns1:pPr marL="0" indent="0">
              <ns1:buNone/>
            </ns1:pPr>
            <ns1:r>
              <ns1:rPr lang="en-US" sz="3200" b="1" dirty="0">
                <ns1:solidFill>
                  <ns1:srgbClr val="0F1B3D"/>
                </ns1:solidFill>
                <ns1:latin typeface="Calibri" pitchFamily="34" charset="0"/>
                <ns1:ea typeface="Calibri" pitchFamily="34" charset="-122"/>
                <ns1:cs typeface="Calibri" pitchFamily="34" charset="-120"/>
              </ns1:rPr>
              <ns1:t>How USD 2M is de-risked</ns1:t>
            </ns1:r>
            <ns1:endParaRPr lang="en-US" sz="3200" dirty="0"/>
          </ns1:p>
          <ns1:p>
            <ns1:pPr marL="0" indent="0">
              <ns1:buNone/>
            </ns1:pPr>
            <ns1:r>
              <ns1:rPr lang="en-US" sz="3200" b="1" dirty="0">
                <ns1:solidFill>
                  <ns1:srgbClr val="0F1B3D"/>
                </ns1:solidFill>
                <ns1:latin typeface="Calibri" pitchFamily="34" charset="0"/>
                <ns1:ea typeface="Calibri" pitchFamily="34" charset="-122"/>
                <ns1:cs typeface="Calibri" pitchFamily="34" charset="-120"/>
              </ns1:rPr>
              <ns1:t>over 24 months.</ns1:t>
            </ns1:r>
            <ns1:endParaRPr lang="en-US" sz="3200" dirty="0"/>
          </ns1:p>
        </ns0:txBody>
      </ns0:sp>
      <ns0:sp>
        <ns0:nvSpPr>
          <ns0:cNvPr id="8" name="Shape 6"/>
          <ns0:cNvSpPr/>
          <ns0:nvPr/>
        </ns0:nvSpPr>
        <ns0:spPr>
          <ns1:xfrm>
            <ns1:off x="640080" y="2286000"/>
            <ns1:ext cx="10972800" cy="640080"/>
          </ns1:xfrm>
          <ns1:prstGeom prst="rect">
            <ns1:avLst/>
          </ns1:prstGeom>
          <ns1:solidFill>
            <ns1:srgbClr val="FFFFFF"/>
          </ns1:solidFill>
          <ns1:ln w="12700">
            <ns1:solidFill>
              <ns1:srgbClr val="CADCFC"/>
            </ns1:solidFill>
            <ns1:prstDash val="solid"/>
          </ns1:ln>
        </ns0:spPr>
      </ns0:sp>
      <ns0:sp>
        <ns0:nvSpPr>
          <ns0:cNvPr id="9" name="Shape 7"/>
          <ns0:cNvSpPr/>
          <ns0:nvPr/>
        </ns0:nvSpPr>
        <ns0:spPr>
          <ns1:xfrm>
            <ns1:off x="640080" y="2286000"/>
            <ns1:ext cx="5486400" cy="640080"/>
          </ns1:xfrm>
          <ns1:prstGeom prst="rect">
            <ns1:avLst/>
          </ns1:prstGeom>
          <ns1:solidFill>
            <ns1:srgbClr val="CADCFC">
              <ns1:alpha val="40000"/>
            </ns1:srgbClr>
          </ns1:solidFill>
          <ns1:ln w="12700">
            <ns1:solidFill>
              <ns1:srgbClr val="CADCFC">
                <ns1:alpha val="0"/>
              </ns1:srgbClr>
            </ns1:solidFill>
            <ns1:prstDash val="solid"/>
          </ns1:ln>
        </ns0:spPr>
      </ns0:sp>
      <ns0:sp>
        <ns0:nvSpPr>
          <ns0:cNvPr id="10" name="Shape 8"/>
          <ns0:cNvSpPr/>
          <ns0:nvPr/>
        </ns0:nvSpPr>
        <ns0:spPr>
          <ns1:xfrm>
            <ns1:off x="640080" y="2286000"/>
            <ns1:ext cx="73152" cy="640080"/>
          </ns1:xfrm>
          <ns1:prstGeom prst="rect">
            <ns1:avLst/>
          </ns1:prstGeom>
          <ns1:solidFill>
            <ns1:srgbClr val="D4AF37"/>
          </ns1:solidFill>
          <ns1:ln w="12700">
            <ns1:solidFill>
              <ns1:srgbClr val="D4AF37"/>
            </ns1:solidFill>
            <ns1:prstDash val="solid"/>
          </ns1:ln>
        </ns0:spPr>
      </ns0:sp>
      <ns0:sp>
        <ns0:nvSpPr>
          <ns0:cNvPr id="11" name="Text 9"/>
          <ns0:cNvSpPr/>
          <ns0:nvPr/>
        </ns0:nvSpPr>
        <ns0:spPr>
          <ns1:xfrm>
            <ns1:off x="868680" y="2377440"/>
            <ns1:ext cx="914400" cy="457200"/>
          </ns1:xfrm>
          <ns1:prstGeom prst="rect">
            <ns1:avLst/>
          </ns1:prstGeom>
          <ns1:noFill/>
          <ns1:ln/>
        </ns0:spPr>
        <ns0:txBody>
          <ns1:bodyPr wrap="square" lIns="0" tIns="0" rIns="0" bIns="0" rtlCol="0" anchor="ctr"/>
          <ns1:lstStyle/>
          <ns1:p>
            <ns1:pPr marL="0" indent="0">
              <ns1:buNone/>
            </ns1:pPr>
            <ns1:r>
              <ns1:rPr lang="en-US" sz="1800" b="1" dirty="0">
                <ns1:solidFill>
                  <ns1:srgbClr val="D4AF37"/>
                </ns1:solidFill>
                <ns1:latin typeface="Calibri" pitchFamily="34" charset="0"/>
                <ns1:ea typeface="Calibri" pitchFamily="34" charset="-122"/>
                <ns1:cs typeface="Calibri" pitchFamily="34" charset="-120"/>
              </ns1:rPr>
              <ns1:t>32.5%</ns1:t>
            </ns1:r>
            <ns1:endParaRPr lang="en-US" sz="1800" dirty="0"/>
          </ns1:p>
        </ns0:txBody>
      </ns0:sp>
      <ns0:sp>
        <ns0:nvSpPr>
          <ns0:cNvPr id="12" name="Text 10"/>
          <ns0:cNvSpPr/>
          <ns0:nvPr/>
        </ns0:nvSpPr>
        <ns0:spPr>
          <ns1:xfrm>
            <ns1:off x="1828800" y="2377440"/>
            <ns1:ext cx="1463040" cy="457200"/>
          </ns1:xfrm>
          <ns1:prstGeom prst="rect">
            <ns1:avLst/>
          </ns1:prstGeom>
          <ns1:noFill/>
          <ns1:ln/>
        </ns0:spPr>
        <ns0:txBody>
          <ns1:bodyPr wrap="square" lIns="0" tIns="0" rIns="0" bIns="0" rtlCol="0" anchor="ctr"/>
          <ns1:lstStyle/>
          <ns1:p>
            <ns1:pPr marL="0" indent="0">
              <ns1:buNone/>
            </ns1:pPr>
            <ns1:r>
              <ns1:rPr lang="en-US" sz="1400" b="1" dirty="0">
                <ns1:solidFill>
                  <ns1:srgbClr val="0F1B3D"/>
                </ns1:solidFill>
                <ns1:latin typeface="Calibri" pitchFamily="34" charset="0"/>
                <ns1:ea typeface="Calibri" pitchFamily="34" charset="-122"/>
                <ns1:cs typeface="Calibri" pitchFamily="34" charset="-120"/>
              </ns1:rPr>
              <ns1:t>USD 650K</ns1:t>
            </ns1:r>
            <ns1:endParaRPr lang="en-US" sz="1400" dirty="0"/>
          </ns1:p>
        </ns0:txBody>
      </ns0:sp>
      <ns0:sp>
        <ns0:nvSpPr>
          <ns0:cNvPr id="13" name="Text 11"/>
          <ns0:cNvSpPr/>
          <ns0:nvPr/>
        </ns0:nvSpPr>
        <ns0:spPr>
          <ns1:xfrm>
            <ns1:off x="3383280" y="2377440"/>
            <ns1:ext cx="2926080" cy="457200"/>
          </ns1:xfrm>
          <ns1:prstGeom prst="rect">
            <ns1:avLst/>
          </ns1:prstGeom>
          <ns1:noFill/>
          <ns1:ln/>
        </ns0:spPr>
        <ns0:txBody>
          <ns1:bodyPr wrap="square" lIns="0" tIns="0" rIns="0" bIns="0" rtlCol="0" anchor="ctr"/>
          <ns1:lstStyle/>
          <ns1:p>
            <ns1:pPr marL="0" indent="0">
              <ns1:buNone/>
            </ns1:pPr>
            <ns1:r>
              <ns1:rPr lang="en-US" sz="1300" b="1" dirty="0">
                <ns1:solidFill>
                  <ns1:srgbClr val="0F1B3D"/>
                </ns1:solidFill>
                <ns1:latin typeface="Calibri" pitchFamily="34" charset="0"/>
                <ns1:ea typeface="Calibri" pitchFamily="34" charset="-122"/>
                <ns1:cs typeface="Calibri" pitchFamily="34" charset="-120"/>
              </ns1:rPr>
              <ns1:t>Liquidity Provision</ns1:t>
            </ns1:r>
            <ns1:endParaRPr lang="en-US" sz="1300" dirty="0"/>
          </ns1:p>
        </ns0:txBody>
      </ns0:sp>
      <ns0:sp>
        <ns0:nvSpPr>
          <ns0:cNvPr id="14" name="Text 12"/>
          <ns0:cNvSpPr/>
          <ns0:nvPr/>
        </ns0:nvSpPr>
        <ns0:spPr>
          <ns1:xfrm>
            <ns1:off x="6400800" y="2377440"/>
            <ns1:ext cx="5120640" cy="457200"/>
          </ns1:xfrm>
          <ns1:prstGeom prst="rect">
            <ns1:avLst/>
          </ns1:prstGeom>
          <ns1:noFill/>
          <ns1:ln/>
        </ns0:spPr>
        <ns0:txBody>
          <ns1:bodyPr wrap="square" lIns="0" tIns="0" rIns="0" bIns="0" rtlCol="0" anchor="ctr"/>
          <ns1:lstStyle/>
          <ns1:p>
            <ns1:pPr marL="0" indent="0">
              <ns1:buNone/>
            </ns1:pPr>
            <ns1:r>
              <ns1:rPr lang="en-US" sz="1100" dirty="0">
                <ns1:solidFill>
                  <ns1:srgbClr val="5A6378"/>
                </ns1:solidFill>
                <ns1:latin typeface="Calibri" pitchFamily="34" charset="0"/>
                <ns1:ea typeface="Calibri" pitchFamily="34" charset="-122"/>
                <ns1:cs typeface="Calibri" pitchFamily="34" charset="-120"/>
              </ns1:rPr>
              <ns1:t>Initial DEX liquidity: US$650K stable paired with 13M GO at US$0.05.</ns1:t>
            </ns1:r>
            <ns1:endParaRPr lang="en-US" sz="1100" dirty="0"/>
          </ns1:p>
        </ns0:txBody>
      </ns0:sp>
      <ns0:sp>
        <ns0:nvSpPr>
          <ns0:cNvPr id="15" name="Shape 13"/>
          <ns0:cNvSpPr/>
          <ns0:nvPr/>
        </ns0:nvSpPr>
        <ns0:spPr>
          <ns1:xfrm>
            <ns1:off x="640080" y="3063240"/>
            <ns1:ext cx="10972800" cy="640080"/>
          </ns1:xfrm>
          <ns1:prstGeom prst="rect">
            <ns1:avLst/>
          </ns1:prstGeom>
          <ns1:solidFill>
            <ns1:srgbClr val="FFFFFF"/>
          </ns1:solidFill>
          <ns1:ln w="12700">
            <ns1:solidFill>
              <ns1:srgbClr val="CADCFC"/>
            </ns1:solidFill>
            <ns1:prstDash val="solid"/>
          </ns1:ln>
        </ns0:spPr>
      </ns0:sp>
      <ns0:sp>
        <ns0:nvSpPr>
          <ns0:cNvPr id="16" name="Shape 14"/>
          <ns0:cNvSpPr/>
          <ns0:nvPr/>
        </ns0:nvSpPr>
        <ns0:spPr>
          <ns1:xfrm>
            <ns1:off x="640080" y="3063240"/>
            <ns1:ext cx="3840480" cy="640080"/>
          </ns1:xfrm>
          <ns1:prstGeom prst="rect">
            <ns1:avLst/>
          </ns1:prstGeom>
          <ns1:solidFill>
            <ns1:srgbClr val="CADCFC">
              <ns1:alpha val="40000"/>
            </ns1:srgbClr>
          </ns1:solidFill>
          <ns1:ln w="12700">
            <ns1:solidFill>
              <ns1:srgbClr val="CADCFC">
                <ns1:alpha val="0"/>
              </ns1:srgbClr>
            </ns1:solidFill>
            <ns1:prstDash val="solid"/>
          </ns1:ln>
        </ns0:spPr>
      </ns0:sp>
      <ns0:sp>
        <ns0:nvSpPr>
          <ns0:cNvPr id="17" name="Shape 15"/>
          <ns0:cNvSpPr/>
          <ns0:nvPr/>
        </ns0:nvSpPr>
        <ns0:spPr>
          <ns1:xfrm>
            <ns1:off x="640080" y="3063240"/>
            <ns1:ext cx="73152" cy="640080"/>
          </ns1:xfrm>
          <ns1:prstGeom prst="rect">
            <ns1:avLst/>
          </ns1:prstGeom>
          <ns1:solidFill>
            <ns1:srgbClr val="D4AF37"/>
          </ns1:solidFill>
          <ns1:ln w="12700">
            <ns1:solidFill>
              <ns1:srgbClr val="D4AF37"/>
            </ns1:solidFill>
            <ns1:prstDash val="solid"/>
          </ns1:ln>
        </ns0:spPr>
      </ns0:sp>
      <ns0:sp>
        <ns0:nvSpPr>
          <ns0:cNvPr id="18" name="Text 16"/>
          <ns0:cNvSpPr/>
          <ns0:nvPr/>
        </ns0:nvSpPr>
        <ns0:spPr>
          <ns1:xfrm>
            <ns1:off x="868680" y="3154680"/>
            <ns1:ext cx="914400" cy="457200"/>
          </ns1:xfrm>
          <ns1:prstGeom prst="rect">
            <ns1:avLst/>
          </ns1:prstGeom>
          <ns1:noFill/>
          <ns1:ln/>
        </ns0:spPr>
        <ns0:txBody>
          <ns1:bodyPr wrap="square" lIns="0" tIns="0" rIns="0" bIns="0" rtlCol="0" anchor="ctr"/>
          <ns1:lstStyle/>
          <ns1:p>
            <ns1:pPr marL="0" indent="0">
              <ns1:buNone/>
            </ns1:pPr>
            <ns1:r>
              <ns1:rPr lang="en-US" sz="1800" b="1" dirty="0">
                <ns1:solidFill>
                  <ns1:srgbClr val="D4AF37"/>
                </ns1:solidFill>
                <ns1:latin typeface="Calibri" pitchFamily="34" charset="0"/>
                <ns1:ea typeface="Calibri" pitchFamily="34" charset="-122"/>
                <ns1:cs typeface="Calibri" pitchFamily="34" charset="-120"/>
              </ns1:rPr>
              <ns1:t>27.5%</ns1:t>
            </ns1:r>
            <ns1:endParaRPr lang="en-US" sz="1800" dirty="0"/>
          </ns1:p>
        </ns0:txBody>
      </ns0:sp>
      <ns0:sp>
        <ns0:nvSpPr>
          <ns0:cNvPr id="19" name="Text 17"/>
          <ns0:cNvSpPr/>
          <ns0:nvPr/>
        </ns0:nvSpPr>
        <ns0:spPr>
          <ns1:xfrm>
            <ns1:off x="1828800" y="3154680"/>
            <ns1:ext cx="1463040" cy="457200"/>
          </ns1:xfrm>
          <ns1:prstGeom prst="rect">
            <ns1:avLst/>
          </ns1:prstGeom>
          <ns1:noFill/>
          <ns1:ln/>
        </ns0:spPr>
        <ns0:txBody>
          <ns1:bodyPr wrap="square" lIns="0" tIns="0" rIns="0" bIns="0" rtlCol="0" anchor="ctr"/>
          <ns1:lstStyle/>
          <ns1:p>
            <ns1:pPr marL="0" indent="0">
              <ns1:buNone/>
            </ns1:pPr>
            <ns1:r>
              <ns1:rPr lang="en-US" sz="1400" b="1" dirty="0">
                <ns1:solidFill>
                  <ns1:srgbClr val="0F1B3D"/>
                </ns1:solidFill>
                <ns1:latin typeface="Calibri" pitchFamily="34" charset="0"/>
                <ns1:ea typeface="Calibri" pitchFamily="34" charset="-122"/>
                <ns1:cs typeface="Calibri" pitchFamily="34" charset="-120"/>
              </ns1:rPr>
              <ns1:t>USD 550K</ns1:t>
            </ns1:r>
            <ns1:endParaRPr lang="en-US" sz="1400" dirty="0"/>
          </ns1:p>
        </ns0:txBody>
      </ns0:sp>
      <ns0:sp>
        <ns0:nvSpPr>
          <ns0:cNvPr id="20" name="Text 18"/>
          <ns0:cNvSpPr/>
          <ns0:nvPr/>
        </ns0:nvSpPr>
        <ns0:spPr>
          <ns1:xfrm>
            <ns1:off x="3383280" y="3154680"/>
            <ns1:ext cx="2926080" cy="457200"/>
          </ns1:xfrm>
          <ns1:prstGeom prst="rect">
            <ns1:avLst/>
          </ns1:prstGeom>
          <ns1:noFill/>
          <ns1:ln/>
        </ns0:spPr>
        <ns0:txBody>
          <ns1:bodyPr wrap="square" lIns="0" tIns="0" rIns="0" bIns="0" rtlCol="0" anchor="ctr"/>
          <ns1:lstStyle/>
          <ns1:p>
            <ns1:pPr marL="0" indent="0">
              <ns1:buNone/>
            </ns1:pPr>
            <ns1:r>
              <ns1:rPr lang="en-US" sz="1300" b="1" dirty="0">
                <ns1:solidFill>
                  <ns1:srgbClr val="0F1B3D"/>
                </ns1:solidFill>
                <ns1:latin typeface="Calibri" pitchFamily="34" charset="0"/>
                <ns1:ea typeface="Calibri" pitchFamily="34" charset="-122"/>
                <ns1:cs typeface="Calibri" pitchFamily="34" charset="-120"/>
              </ns1:rPr>
              <ns1:t>Marketing + Ecosystem</ns1:t>
            </ns1:r>
            <ns1:endParaRPr lang="en-US" sz="1300" dirty="0"/>
          </ns1:p>
        </ns0:txBody>
      </ns0:sp>
      <ns0:sp>
        <ns0:nvSpPr>
          <ns0:cNvPr id="21" name="Text 19"/>
          <ns0:cNvSpPr/>
          <ns0:nvPr/>
        </ns0:nvSpPr>
        <ns0:spPr>
          <ns1:xfrm>
            <ns1:off x="6400800" y="3154680"/>
            <ns1:ext cx="5120640" cy="457200"/>
          </ns1:xfrm>
          <ns1:prstGeom prst="rect">
            <ns1:avLst/>
          </ns1:prstGeom>
          <ns1:noFill/>
          <ns1:ln/>
        </ns0:spPr>
        <ns0:txBody>
          <ns1:bodyPr wrap="square" lIns="0" tIns="0" rIns="0" bIns="0" rtlCol="0" anchor="ctr"/>
          <ns1:lstStyle/>
          <ns1:p>
            <ns1:pPr marL="0" indent="0">
              <ns1:buNone/>
            </ns1:pPr>
            <ns1:r>
              <ns1:rPr lang="en-US" sz="1100" dirty="0">
                <ns1:solidFill>
                  <ns1:srgbClr val="5A6378"/>
                </ns1:solidFill>
                <ns1:latin typeface="Calibri" pitchFamily="34" charset="0"/>
                <ns1:ea typeface="Calibri" pitchFamily="34" charset="-122"/>
                <ns1:cs typeface="Calibri" pitchFamily="34" charset="-120"/>
              </ns1:rPr>
              <ns1:t>Community, KOL/PR, content, grants, events, paid tests, and analytics.</ns1:t>
            </ns1:r>
            <ns1:endParaRPr lang="en-US" sz="1100" dirty="0"/>
          </ns1:p>
        </ns0:txBody>
      </ns0:sp>
      <ns0:sp>
        <ns0:nvSpPr>
          <ns0:cNvPr id="22" name="Shape 20"/>
          <ns0:cNvSpPr/>
          <ns0:nvPr/>
        </ns0:nvSpPr>
        <ns0:spPr>
          <ns1:xfrm>
            <ns1:off x="640080" y="3840480"/>
            <ns1:ext cx="10972800" cy="640080"/>
          </ns1:xfrm>
          <ns1:prstGeom prst="rect">
            <ns1:avLst/>
          </ns1:prstGeom>
          <ns1:solidFill>
            <ns1:srgbClr val="FFFFFF"/>
          </ns1:solidFill>
          <ns1:ln w="12700">
            <ns1:solidFill>
              <ns1:srgbClr val="CADCFC"/>
            </ns1:solidFill>
            <ns1:prstDash val="solid"/>
          </ns1:ln>
        </ns0:spPr>
      </ns0:sp>
      <ns0:sp>
        <ns0:nvSpPr>
          <ns0:cNvPr id="23" name="Shape 21"/>
          <ns0:cNvSpPr/>
          <ns0:nvPr/>
        </ns0:nvSpPr>
        <ns0:spPr>
          <ns1:xfrm>
            <ns1:off x="640080" y="3840480"/>
            <ns1:ext cx="548640" cy="640080"/>
          </ns1:xfrm>
          <ns1:prstGeom prst="rect">
            <ns1:avLst/>
          </ns1:prstGeom>
          <ns1:solidFill>
            <ns1:srgbClr val="CADCFC">
              <ns1:alpha val="40000"/>
            </ns1:srgbClr>
          </ns1:solidFill>
          <ns1:ln w="12700">
            <ns1:solidFill>
              <ns1:srgbClr val="CADCFC">
                <ns1:alpha val="0"/>
              </ns1:srgbClr>
            </ns1:solidFill>
            <ns1:prstDash val="solid"/>
          </ns1:ln>
        </ns0:spPr>
      </ns0:sp>
      <ns0:sp>
        <ns0:nvSpPr>
          <ns0:cNvPr id="24" name="Shape 22"/>
          <ns0:cNvSpPr/>
          <ns0:nvPr/>
        </ns0:nvSpPr>
        <ns0:spPr>
          <ns1:xfrm>
            <ns1:off x="640080" y="3840480"/>
            <ns1:ext cx="73152" cy="640080"/>
          </ns1:xfrm>
          <ns1:prstGeom prst="rect">
            <ns1:avLst/>
          </ns1:prstGeom>
          <ns1:solidFill>
            <ns1:srgbClr val="D4AF37"/>
          </ns1:solidFill>
          <ns1:ln w="12700">
            <ns1:solidFill>
              <ns1:srgbClr val="D4AF37"/>
            </ns1:solidFill>
            <ns1:prstDash val="solid"/>
          </ns1:ln>
        </ns0:spPr>
      </ns0:sp>
      <ns0:sp>
        <ns0:nvSpPr>
          <ns0:cNvPr id="25" name="Text 23"/>
          <ns0:cNvSpPr/>
          <ns0:nvPr/>
        </ns0:nvSpPr>
        <ns0:spPr>
          <ns1:xfrm>
            <ns1:off x="868680" y="3931920"/>
            <ns1:ext cx="914400" cy="457200"/>
          </ns1:xfrm>
          <ns1:prstGeom prst="rect">
            <ns1:avLst/>
          </ns1:prstGeom>
          <ns1:noFill/>
          <ns1:ln/>
        </ns0:spPr>
        <ns0:txBody>
          <ns1:bodyPr wrap="square" lIns="0" tIns="0" rIns="0" bIns="0" rtlCol="0" anchor="ctr"/>
          <ns1:lstStyle/>
          <ns1:p>
            <ns1:pPr marL="0" indent="0">
              <ns1:buNone/>
            </ns1:pPr>
            <ns1:r>
              <ns1:rPr lang="en-US" sz="1800" b="1" dirty="0">
                <ns1:solidFill>
                  <ns1:srgbClr val="D4AF37"/>
                </ns1:solidFill>
                <ns1:latin typeface="Calibri" pitchFamily="34" charset="0"/>
                <ns1:ea typeface="Calibri" pitchFamily="34" charset="-122"/>
                <ns1:cs typeface="Calibri" pitchFamily="34" charset="-120"/>
              </ns1:rPr>
              <ns1:t>17.5%</ns1:t>
            </ns1:r>
            <ns1:endParaRPr lang="en-US" sz="1800" dirty="0"/>
          </ns1:p>
        </ns0:txBody>
      </ns0:sp>
      <ns0:sp>
        <ns0:nvSpPr>
          <ns0:cNvPr id="26" name="Text 24"/>
          <ns0:cNvSpPr/>
          <ns0:nvPr/>
        </ns0:nvSpPr>
        <ns0:spPr>
          <ns1:xfrm>
            <ns1:off x="1828800" y="3931920"/>
            <ns1:ext cx="1463040" cy="457200"/>
          </ns1:xfrm>
          <ns1:prstGeom prst="rect">
            <ns1:avLst/>
          </ns1:prstGeom>
          <ns1:noFill/>
          <ns1:ln/>
        </ns0:spPr>
        <ns0:txBody>
          <ns1:bodyPr wrap="square" lIns="0" tIns="0" rIns="0" bIns="0" rtlCol="0" anchor="ctr"/>
          <ns1:lstStyle/>
          <ns1:p>
            <ns1:pPr marL="0" indent="0">
              <ns1:buNone/>
            </ns1:pPr>
            <ns1:r>
              <ns1:rPr lang="en-US" sz="1400" b="1" dirty="0">
                <ns1:solidFill>
                  <ns1:srgbClr val="0F1B3D"/>
                </ns1:solidFill>
                <ns1:latin typeface="Calibri" pitchFamily="34" charset="0"/>
                <ns1:ea typeface="Calibri" pitchFamily="34" charset="-122"/>
                <ns1:cs typeface="Calibri" pitchFamily="34" charset="-120"/>
              </ns1:rPr>
              <ns1:t>USD 350K</ns1:t>
            </ns1:r>
            <ns1:endParaRPr lang="en-US" sz="1400" dirty="0"/>
          </ns1:p>
        </ns0:txBody>
      </ns0:sp>
      <ns0:sp>
        <ns0:nvSpPr>
          <ns0:cNvPr id="27" name="Text 25"/>
          <ns0:cNvSpPr/>
          <ns0:nvPr/>
        </ns0:nvSpPr>
        <ns0:spPr>
          <ns1:xfrm>
            <ns1:off x="3383280" y="3931920"/>
            <ns1:ext cx="2926080" cy="457200"/>
          </ns1:xfrm>
          <ns1:prstGeom prst="rect">
            <ns1:avLst/>
          </ns1:prstGeom>
          <ns1:noFill/>
          <ns1:ln/>
        </ns0:spPr>
        <ns0:txBody>
          <ns1:bodyPr wrap="square" lIns="0" tIns="0" rIns="0" bIns="0" rtlCol="0" anchor="ctr"/>
          <ns1:lstStyle/>
          <ns1:p>
            <ns1:pPr marL="0" indent="0">
              <ns1:buNone/>
            </ns1:pPr>
            <ns1:r>
              <ns1:rPr lang="en-US" sz="1300" b="1" dirty="0">
                <ns1:solidFill>
                  <ns1:srgbClr val="0F1B3D"/>
                </ns1:solidFill>
                <ns1:latin typeface="Calibri" pitchFamily="34" charset="0"/>
                <ns1:ea typeface="Calibri" pitchFamily="34" charset="-122"/>
                <ns1:cs typeface="Calibri" pitchFamily="34" charset="-120"/>
              </ns1:rPr>
              <ns1:t>Legal + Compliance</ns1:t>
            </ns1:r>
            <ns1:endParaRPr lang="en-US" sz="1300" dirty="0"/>
          </ns1:p>
        </ns0:txBody>
      </ns0:sp>
      <ns0:sp>
        <ns0:nvSpPr>
          <ns0:cNvPr id="28" name="Text 26"/>
          <ns0:cNvSpPr/>
          <ns0:nvPr/>
        </ns0:nvSpPr>
        <ns0:spPr>
          <ns1:xfrm>
            <ns1:off x="6400800" y="3931920"/>
            <ns1:ext cx="5120640" cy="457200"/>
          </ns1:xfrm>
          <ns1:prstGeom prst="rect">
            <ns1:avLst/>
          </ns1:prstGeom>
          <ns1:noFill/>
          <ns1:ln/>
        </ns0:spPr>
        <ns0:txBody>
          <ns1:bodyPr wrap="square" lIns="0" tIns="0" rIns="0" bIns="0" rtlCol="0" anchor="ctr"/>
          <ns1:lstStyle/>
          <ns1:p>
            <ns1:pPr marL="0" indent="0">
              <ns1:buNone/>
            </ns1:pPr>
            <ns1:r>
              <ns1:rPr lang="en-US" sz="1100" dirty="0">
                <ns1:solidFill>
                  <ns1:srgbClr val="5A6378"/>
                </ns1:solidFill>
                <ns1:latin typeface="Calibri" pitchFamily="34" charset="0"/>
                <ns1:ea typeface="Calibri" pitchFamily="34" charset="-122"/>
                <ns1:cs typeface="Calibri" pitchFamily="34" charset="-120"/>
              </ns1:rPr>
              <ns1:t>BVI, token docs, KYC/geofencing, RWA structure, and securities review.</ns1:t>
            </ns1:r>
            <ns1:endParaRPr lang="en-US" sz="1100" dirty="0"/>
          </ns1:p>
        </ns0:txBody>
      </ns0:sp>
      <ns0:sp>
        <ns0:nvSpPr>
          <ns0:cNvPr id="29" name="Shape 27"/>
          <ns0:cNvSpPr/>
          <ns0:nvPr/>
        </ns0:nvSpPr>
        <ns0:spPr>
          <ns1:xfrm>
            <ns1:off x="640080" y="4617720"/>
            <ns1:ext cx="10972800" cy="640080"/>
          </ns1:xfrm>
          <ns1:prstGeom prst="rect">
            <ns1:avLst/>
          </ns1:prstGeom>
          <ns1:solidFill>
            <ns1:srgbClr val="FFFFFF"/>
          </ns1:solidFill>
          <ns1:ln w="12700">
            <ns1:solidFill>
              <ns1:srgbClr val="CADCFC"/>
            </ns1:solidFill>
            <ns1:prstDash val="solid"/>
          </ns1:ln>
        </ns0:spPr>
      </ns0:sp>
      <ns0:sp>
        <ns0:nvSpPr>
          <ns0:cNvPr id="30" name="Shape 28"/>
          <ns0:cNvSpPr/>
          <ns0:nvPr/>
        </ns0:nvSpPr>
        <ns0:spPr>
          <ns1:xfrm>
            <ns1:off x="640080" y="4617720"/>
            <ns1:ext cx="548640" cy="640080"/>
          </ns1:xfrm>
          <ns1:prstGeom prst="rect">
            <ns1:avLst/>
          </ns1:prstGeom>
          <ns1:solidFill>
            <ns1:srgbClr val="CADCFC">
              <ns1:alpha val="40000"/>
            </ns1:srgbClr>
          </ns1:solidFill>
          <ns1:ln w="12700">
            <ns1:solidFill>
              <ns1:srgbClr val="CADCFC">
                <ns1:alpha val="0"/>
              </ns1:srgbClr>
            </ns1:solidFill>
            <ns1:prstDash val="solid"/>
          </ns1:ln>
        </ns0:spPr>
      </ns0:sp>
      <ns0:sp>
        <ns0:nvSpPr>
          <ns0:cNvPr id="31" name="Shape 29"/>
          <ns0:cNvSpPr/>
          <ns0:nvPr/>
        </ns0:nvSpPr>
        <ns0:spPr>
          <ns1:xfrm>
            <ns1:off x="640080" y="4617720"/>
            <ns1:ext cx="73152" cy="640080"/>
          </ns1:xfrm>
          <ns1:prstGeom prst="rect">
            <ns1:avLst/>
          </ns1:prstGeom>
          <ns1:solidFill>
            <ns1:srgbClr val="D4AF37"/>
          </ns1:solidFill>
          <ns1:ln w="12700">
            <ns1:solidFill>
              <ns1:srgbClr val="D4AF37"/>
            </ns1:solidFill>
            <ns1:prstDash val="solid"/>
          </ns1:ln>
        </ns0:spPr>
      </ns0:sp>
      <ns0:sp>
        <ns0:nvSpPr>
          <ns0:cNvPr id="32" name="Text 30"/>
          <ns0:cNvSpPr/>
          <ns0:nvPr/>
        </ns0:nvSpPr>
        <ns0:spPr>
          <ns1:xfrm>
            <ns1:off x="868680" y="4709160"/>
            <ns1:ext cx="914400" cy="457200"/>
          </ns1:xfrm>
          <ns1:prstGeom prst="rect">
            <ns1:avLst/>
          </ns1:prstGeom>
          <ns1:noFill/>
          <ns1:ln/>
        </ns0:spPr>
        <ns0:txBody>
          <ns1:bodyPr wrap="square" lIns="0" tIns="0" rIns="0" bIns="0" rtlCol="0" anchor="ctr"/>
          <ns1:lstStyle/>
          <ns1:p>
            <ns1:pPr marL="0" indent="0">
              <ns1:buNone/>
            </ns1:pPr>
            <ns1:r>
              <ns1:rPr lang="en-US" sz="1800" b="1" dirty="0">
                <ns1:solidFill>
                  <ns1:srgbClr val="D4AF37"/>
                </ns1:solidFill>
                <ns1:latin typeface="Calibri" pitchFamily="34" charset="0"/>
                <ns1:ea typeface="Calibri" pitchFamily="34" charset="-122"/>
                <ns1:cs typeface="Calibri" pitchFamily="34" charset="-120"/>
              </ns1:rPr>
              <ns1:t>12.5%</ns1:t>
            </ns1:r>
            <ns1:endParaRPr lang="en-US" sz="1800" dirty="0"/>
          </ns1:p>
        </ns0:txBody>
      </ns0:sp>
      <ns0:sp>
        <ns0:nvSpPr>
          <ns0:cNvPr id="33" name="Text 31"/>
          <ns0:cNvSpPr/>
          <ns0:nvPr/>
        </ns0:nvSpPr>
        <ns0:spPr>
          <ns1:xfrm>
            <ns1:off x="1828800" y="4709160"/>
            <ns1:ext cx="1463040" cy="457200"/>
          </ns1:xfrm>
          <ns1:prstGeom prst="rect">
            <ns1:avLst/>
          </ns1:prstGeom>
          <ns1:noFill/>
          <ns1:ln/>
        </ns0:spPr>
        <ns0:txBody>
          <ns1:bodyPr wrap="square" lIns="0" tIns="0" rIns="0" bIns="0" rtlCol="0" anchor="ctr"/>
          <ns1:lstStyle/>
          <ns1:p>
            <ns1:pPr marL="0" indent="0">
              <ns1:buNone/>
            </ns1:pPr>
            <ns1:r>
              <ns1:rPr lang="en-US" sz="1400" b="1" dirty="0">
                <ns1:solidFill>
                  <ns1:srgbClr val="0F1B3D"/>
                </ns1:solidFill>
                <ns1:latin typeface="Calibri" pitchFamily="34" charset="0"/>
                <ns1:ea typeface="Calibri" pitchFamily="34" charset="-122"/>
                <ns1:cs typeface="Calibri" pitchFamily="34" charset="-120"/>
              </ns1:rPr>
              <ns1:t>USD 250K</ns1:t>
            </ns1:r>
            <ns1:endParaRPr lang="en-US" sz="1400" dirty="0"/>
          </ns1:p>
        </ns0:txBody>
      </ns0:sp>
      <ns0:sp>
        <ns0:nvSpPr>
          <ns0:cNvPr id="34" name="Text 32"/>
          <ns0:cNvSpPr/>
          <ns0:nvPr/>
        </ns0:nvSpPr>
        <ns0:spPr>
          <ns1:xfrm>
            <ns1:off x="3383280" y="4709160"/>
            <ns1:ext cx="2926080" cy="457200"/>
          </ns1:xfrm>
          <ns1:prstGeom prst="rect">
            <ns1:avLst/>
          </ns1:prstGeom>
          <ns1:noFill/>
          <ns1:ln/>
        </ns0:spPr>
        <ns0:txBody>
          <ns1:bodyPr wrap="square" lIns="0" tIns="0" rIns="0" bIns="0" rtlCol="0" anchor="ctr"/>
          <ns1:lstStyle/>
          <ns1:p>
            <ns1:pPr marL="0" indent="0">
              <ns1:buNone/>
            </ns1:pPr>
            <ns1:r>
              <ns1:rPr lang="en-US" sz="1300" b="1" dirty="0">
                <ns1:solidFill>
                  <ns1:srgbClr val="0F1B3D"/>
                </ns1:solidFill>
                <ns1:latin typeface="Calibri" pitchFamily="34" charset="0"/>
                <ns1:ea typeface="Calibri" pitchFamily="34" charset="-122"/>
                <ns1:cs typeface="Calibri" pitchFamily="34" charset="-120"/>
              </ns1:rPr>
              <ns1:t>Technology + Audit</ns1:t>
            </ns1:r>
            <ns1:endParaRPr lang="en-US" sz="1300" dirty="0"/>
          </ns1:p>
        </ns0:txBody>
      </ns0:sp>
      <ns0:sp>
        <ns0:nvSpPr>
          <ns0:cNvPr id="35" name="Text 33"/>
          <ns0:cNvSpPr/>
          <ns0:nvPr/>
        </ns0:nvSpPr>
        <ns0:spPr>
          <ns1:xfrm>
            <ns1:off x="6400800" y="4709160"/>
            <ns1:ext cx="5120640" cy="457200"/>
          </ns1:xfrm>
          <ns1:prstGeom prst="rect">
            <ns1:avLst/>
          </ns1:prstGeom>
          <ns1:noFill/>
          <ns1:ln/>
        </ns0:spPr>
        <ns0:txBody>
          <ns1:bodyPr wrap="square" lIns="0" tIns="0" rIns="0" bIns="0" rtlCol="0" anchor="ctr"/>
          <ns1:lstStyle/>
          <ns1:p>
            <ns1:pPr marL="0" indent="0">
              <ns1:buNone/>
            </ns1:pPr>
            <ns1:r>
              <ns1:rPr lang="en-US" sz="1100" dirty="0">
                <ns1:solidFill>
                  <ns1:srgbClr val="5A6378"/>
                </ns1:solidFill>
                <ns1:latin typeface="Calibri" pitchFamily="34" charset="0"/>
                <ns1:ea typeface="Calibri" pitchFamily="34" charset="-122"/>
                <ns1:cs typeface="Calibri" pitchFamily="34" charset="-120"/>
              </ns1:rPr>
              <ns1:t>Senior platform head, SPL contract, security audit, bridge, and showcase architecture.</ns1:t>
            </ns1:r>
            <ns1:endParaRPr lang="en-US" sz="1100" dirty="0"/>
          </ns1:p>
        </ns0:txBody>
      </ns0:sp>
      <ns0:sp>
        <ns0:nvSpPr>
          <ns0:cNvPr id="36" name="Shape 34"/>
          <ns0:cNvSpPr/>
          <ns0:nvPr/>
        </ns0:nvSpPr>
        <ns0:spPr>
          <ns1:xfrm>
            <ns1:off x="640080" y="5394960"/>
            <ns1:ext cx="10972800" cy="640080"/>
          </ns1:xfrm>
          <ns1:prstGeom prst="rect">
            <ns1:avLst/>
          </ns1:prstGeom>
          <ns1:solidFill>
            <ns1:srgbClr val="FFFFFF"/>
          </ns1:solidFill>
          <ns1:ln w="12700">
            <ns1:solidFill>
              <ns1:srgbClr val="CADCFC"/>
            </ns1:solidFill>
            <ns1:prstDash val="solid"/>
          </ns1:ln>
        </ns0:spPr>
      </ns0:sp>
      <ns0:sp>
        <ns0:nvSpPr>
          <ns0:cNvPr id="37" name="Shape 35"/>
          <ns0:cNvSpPr/>
          <ns0:nvPr/>
        </ns0:nvSpPr>
        <ns0:spPr>
          <ns1:xfrm>
            <ns1:off x="640080" y="5394960"/>
            <ns1:ext cx="548640" cy="640080"/>
          </ns1:xfrm>
          <ns1:prstGeom prst="rect">
            <ns1:avLst/>
          </ns1:prstGeom>
          <ns1:solidFill>
            <ns1:srgbClr val="CADCFC">
              <ns1:alpha val="40000"/>
            </ns1:srgbClr>
          </ns1:solidFill>
          <ns1:ln w="12700">
            <ns1:solidFill>
              <ns1:srgbClr val="CADCFC">
                <ns1:alpha val="0"/>
              </ns1:srgbClr>
            </ns1:solidFill>
            <ns1:prstDash val="solid"/>
          </ns1:ln>
        </ns0:spPr>
      </ns0:sp>
      <ns0:sp>
        <ns0:nvSpPr>
          <ns0:cNvPr id="38" name="Shape 36"/>
          <ns0:cNvSpPr/>
          <ns0:nvPr/>
        </ns0:nvSpPr>
        <ns0:spPr>
          <ns1:xfrm>
            <ns1:off x="640080" y="5394960"/>
            <ns1:ext cx="73152" cy="640080"/>
          </ns1:xfrm>
          <ns1:prstGeom prst="rect">
            <ns1:avLst/>
          </ns1:prstGeom>
          <ns1:solidFill>
            <ns1:srgbClr val="D4AF37"/>
          </ns1:solidFill>
          <ns1:ln w="12700">
            <ns1:solidFill>
              <ns1:srgbClr val="D4AF37"/>
            </ns1:solidFill>
            <ns1:prstDash val="solid"/>
          </ns1:ln>
        </ns0:spPr>
      </ns0:sp>
      <ns0:sp>
        <ns0:nvSpPr>
          <ns0:cNvPr id="39" name="Text 37"/>
          <ns0:cNvSpPr/>
          <ns0:nvPr/>
        </ns0:nvSpPr>
        <ns0:spPr>
          <ns1:xfrm>
            <ns1:off x="868680" y="5486400"/>
            <ns1:ext cx="914400" cy="457200"/>
          </ns1:xfrm>
          <ns1:prstGeom prst="rect">
            <ns1:avLst/>
          </ns1:prstGeom>
          <ns1:noFill/>
          <ns1:ln/>
        </ns0:spPr>
        <ns0:txBody>
          <ns1:bodyPr wrap="square" lIns="0" tIns="0" rIns="0" bIns="0" rtlCol="0" anchor="ctr"/>
          <ns1:lstStyle/>
          <ns1:p>
            <ns1:pPr marL="0" indent="0">
              <ns1:buNone/>
            </ns1:pPr>
            <ns1:r>
              <ns1:rPr lang="en-US" sz="1800" b="1" dirty="0">
                <ns1:solidFill>
                  <ns1:srgbClr val="D4AF37"/>
                </ns1:solidFill>
                <ns1:latin typeface="Calibri" pitchFamily="34" charset="0"/>
                <ns1:ea typeface="Calibri" pitchFamily="34" charset="-122"/>
                <ns1:cs typeface="Calibri" pitchFamily="34" charset="-120"/>
              </ns1:rPr>
              <ns1:t>10%</ns1:t>
            </ns1:r>
            <ns1:endParaRPr lang="en-US" sz="1800" dirty="0"/>
          </ns1:p>
        </ns0:txBody>
      </ns0:sp>
      <ns0:sp>
        <ns0:nvSpPr>
          <ns0:cNvPr id="40" name="Text 38"/>
          <ns0:cNvSpPr/>
          <ns0:nvPr/>
        </ns0:nvSpPr>
        <ns0:spPr>
          <ns1:xfrm>
            <ns1:off x="1828800" y="5486400"/>
            <ns1:ext cx="1463040" cy="457200"/>
          </ns1:xfrm>
          <ns1:prstGeom prst="rect">
            <ns1:avLst/>
          </ns1:prstGeom>
          <ns1:noFill/>
          <ns1:ln/>
        </ns0:spPr>
        <ns0:txBody>
          <ns1:bodyPr wrap="square" lIns="0" tIns="0" rIns="0" bIns="0" rtlCol="0" anchor="ctr"/>
          <ns1:lstStyle/>
          <ns1:p>
            <ns1:pPr marL="0" indent="0">
              <ns1:buNone/>
            </ns1:pPr>
            <ns1:r>
              <ns1:rPr lang="en-US" sz="1400" b="1" dirty="0">
                <ns1:solidFill>
                  <ns1:srgbClr val="0F1B3D"/>
                </ns1:solidFill>
                <ns1:latin typeface="Calibri" pitchFamily="34" charset="0"/>
                <ns1:ea typeface="Calibri" pitchFamily="34" charset="-122"/>
                <ns1:cs typeface="Calibri" pitchFamily="34" charset="-120"/>
              </ns1:rPr>
              <ns1:t>USD 200K</ns1:t>
            </ns1:r>
            <ns1:endParaRPr lang="en-US" sz="1400" dirty="0"/>
          </ns1:p>
        </ns0:txBody>
      </ns0:sp>
      <ns0:sp>
        <ns0:nvSpPr>
          <ns0:cNvPr id="41" name="Text 39"/>
          <ns0:cNvSpPr/>
          <ns0:nvPr/>
        </ns0:nvSpPr>
        <ns0:spPr>
          <ns1:xfrm>
            <ns1:off x="3383280" y="5486400"/>
            <ns1:ext cx="2926080" cy="457200"/>
          </ns1:xfrm>
          <ns1:prstGeom prst="rect">
            <ns1:avLst/>
          </ns1:prstGeom>
          <ns1:noFill/>
          <ns1:ln/>
        </ns0:spPr>
        <ns0:txBody>
          <ns1:bodyPr wrap="square" lIns="0" tIns="0" rIns="0" bIns="0" rtlCol="0" anchor="ctr"/>
          <ns1:lstStyle/>
          <ns1:p>
            <ns1:pPr marL="0" indent="0">
              <ns1:buNone/>
            </ns1:pPr>
            <ns1:r>
              <ns1:rPr lang="en-US" sz="1300" b="1" dirty="0">
                <ns1:solidFill>
                  <ns1:srgbClr val="0F1B3D"/>
                </ns1:solidFill>
                <ns1:latin typeface="Calibri" pitchFamily="34" charset="0"/>
                <ns1:ea typeface="Calibri" pitchFamily="34" charset="-122"/>
                <ns1:cs typeface="Calibri" pitchFamily="34" charset="-120"/>
              </ns1:rPr>
              <ns1:t>Cash Reserve</ns1:t>
            </ns1:r>
            <ns1:endParaRPr lang="en-US" sz="1300" dirty="0"/>
          </ns1:p>
        </ns0:txBody>
      </ns0:sp>
      <ns0:sp>
        <ns0:nvSpPr>
          <ns0:cNvPr id="42" name="Text 40"/>
          <ns0:cNvSpPr/>
          <ns0:nvPr/>
        </ns0:nvSpPr>
        <ns0:spPr>
          <ns1:xfrm>
            <ns1:off x="6400800" y="5486400"/>
            <ns1:ext cx="5120640" cy="457200"/>
          </ns1:xfrm>
          <ns1:prstGeom prst="rect">
            <ns1:avLst/>
          </ns1:prstGeom>
          <ns1:noFill/>
          <ns1:ln/>
        </ns0:spPr>
        <ns0:txBody>
          <ns1:bodyPr wrap="square" lIns="0" tIns="0" rIns="0" bIns="0" rtlCol="0" anchor="ctr"/>
          <ns1:lstStyle/>
          <ns1:p>
            <ns1:pPr marL="0" indent="0">
              <ns1:buNone/>
            </ns1:pPr>
            <ns1:r>
              <ns1:rPr lang="en-US" sz="1100" dirty="0">
                <ns1:solidFill>
                  <ns1:srgbClr val="5A6378"/>
                </ns1:solidFill>
                <ns1:latin typeface="Calibri" pitchFamily="34" charset="0"/>
                <ns1:ea typeface="Calibri" pitchFamily="34" charset="-122"/>
                <ns1:cs typeface="Calibri" pitchFamily="34" charset="-120"/>
              </ns1:rPr>
              <ns1:t>Explicit reserve maintained while US$650K initial liquidity preserves launch depth.</ns1:t>
            </ns1:r>
            <ns1:endParaRPr lang="en-US" sz="1100" dirty="0"/>
          </ns1:p>
        </ns0:txBody>
      </ns0:sp>
    </ns0:spTree>
  </ns0:cSld>
  <ns0:clrMapOvr>
    <ns1:masterClrMapping/>
  </ns0:clrMapOvr>
</ns0:sld>
</file>

<file path=ppt/slides/slide20.xml><?xml version="1.0" encoding="utf-8"?>
<ns0:sld xmlns:ns0="http://schemas.openxmlformats.org/presentationml/2006/main" xmlns:ns1="http://schemas.openxmlformats.org/drawingml/2006/main">
  <ns0:cSld name="Slide 19">
    <ns0:bg>
      <ns0:bgPr>
        <ns1:solidFill>
          <ns1:srgbClr val="08122A"/>
        </ns1:solidFill>
        <ns1:effectLst/>
      </ns0:bgPr>
    </ns0:bg>
    <ns0:spTree>
      <ns0:nvGrpSpPr>
        <ns0:cNvPr id="1" name=""/>
        <ns0:cNvGrpSpPr/>
        <ns0:nvPr/>
      </ns0:nvGrpSpPr>
      <ns0:grpSpPr>
        <ns1:xfrm>
          <ns1:off x="0" y="0"/>
          <ns1:ext cx="0" cy="0"/>
          <ns1:chOff x="0" y="0"/>
          <ns1:chExt cx="0" cy="0"/>
        </ns1:xfrm>
      </ns0:grpSpPr>
      <ns0:sp>
        <ns0:nvSpPr>
          <ns0:cNvPr id="2" name="Shape 0"/>
          <ns0:cNvSpPr/>
          <ns0:nvPr/>
        </ns0:nvSpPr>
        <ns0:spPr>
          <ns1:xfrm>
            <ns1:off x="0" y="0"/>
            <ns1:ext cx="164592" cy="6858000"/>
          </ns1:xfrm>
          <ns1:prstGeom prst="rect">
            <ns1:avLst/>
          </ns1:prstGeom>
          <ns1:solidFill>
            <ns1:srgbClr val="D4AF37"/>
          </ns1:solidFill>
          <ns1:ln w="12700">
            <ns1:solidFill>
              <ns1:srgbClr val="D4AF37"/>
            </ns1:solidFill>
            <ns1:prstDash val="solid"/>
          </ns1:ln>
        </ns0:spPr>
      </ns0:sp>
      <ns0:sp>
        <ns0:nvSpPr>
          <ns0:cNvPr id="3" name="Text 1"/>
          <ns0:cNvSpPr/>
          <ns0:nvPr/>
        </ns0:nvSpPr>
        <ns0:spPr>
          <ns1:xfrm>
            <ns1:off x="11430000" y="6537960"/>
            <ns1:ext cx="640080" cy="228600"/>
          </ns1:xfrm>
          <ns1:prstGeom prst="rect">
            <ns1:avLst/>
          </ns1:prstGeom>
          <ns1:noFill/>
          <ns1:ln/>
        </ns0:spPr>
        <ns0:txBody>
          <ns1:bodyPr wrap="square" lIns="0" tIns="0" rIns="0" bIns="0" rtlCol="0" anchor="ctr"/>
          <ns1:lstStyle/>
          <ns1:p>
            <ns1:pPr marL="0" indent="0" algn="r">
              <ns1:buNone/>
            </ns1:pPr>
            <ns1:r>
              <ns1:rPr lang="en-US" sz="1000" b="1" dirty="0">
                <ns1:solidFill>
                  <ns1:srgbClr val="D4AF37"/>
                </ns1:solidFill>
                <ns1:latin typeface="Calibri" pitchFamily="34" charset="0"/>
                <ns1:ea typeface="Calibri" pitchFamily="34" charset="-122"/>
                <ns1:cs typeface="Calibri" pitchFamily="34" charset="-120"/>
              </ns1:rPr>
              <ns1:t>20</ns1:t>
            </ns1:r>
            <ns1:r>
              <ns1:rPr lang="en-US" sz="1000" dirty="0">
                <ns1:solidFill>
                  <ns1:srgbClr val="9AA3B8"/>
                </ns1:solidFill>
                <ns1:latin typeface="Calibri" pitchFamily="34" charset="0"/>
                <ns1:ea typeface="Calibri" pitchFamily="34" charset="-122"/>
                <ns1:cs typeface="Calibri" pitchFamily="34" charset="-120"/>
              </ns1:rPr>
              <ns1:t xml:space="preserve">/ 23</ns1:t>
            </ns1:r>
            <ns1:endParaRPr lang="en-US" sz="1000" dirty="0"/>
          </ns1:p>
        </ns0:txBody>
      </ns0:sp>
      <ns0:sp>
        <ns0:nvSpPr>
          <ns0:cNvPr id="4" name="Text 2"/>
          <ns0:cNvSpPr/>
          <ns0:nvPr/>
        </ns0:nvSpPr>
        <ns0:spPr>
          <ns1:xfrm>
            <ns1:off x="411480" y="6537960"/>
            <ns1:ext cx="1097280" cy="22860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D4AF37"/>
                </ns1:solidFill>
                <ns1:latin typeface="Calibri" pitchFamily="34" charset="0"/>
                <ns1:ea typeface="Calibri" pitchFamily="34" charset="-122"/>
                <ns1:cs typeface="Calibri" pitchFamily="34" charset="-120"/>
              </ns1:rPr>
              <ns1:t>GLEMO</ns1:t>
            </ns1:r>
            <ns1:endParaRPr lang="en-US" sz="1000" dirty="0"/>
          </ns1:p>
        </ns0:txBody>
      </ns0:sp>
      <ns0:sp>
        <ns0:nvSpPr>
          <ns0:cNvPr id="5" name="Text 3"/>
          <ns0:cNvSpPr/>
          <ns0:nvPr/>
        </ns0:nvSpPr>
        <ns0:spPr>
          <ns1:xfrm>
            <ns1:off x="5486400" y="6537960"/>
            <ns1:ext cx="1371600" cy="228600"/>
          </ns1:xfrm>
          <ns1:prstGeom prst="rect">
            <ns1:avLst/>
          </ns1:prstGeom>
          <ns1:noFill/>
          <ns1:ln/>
        </ns0:spPr>
        <ns0:txBody>
          <ns1:bodyPr wrap="square" lIns="0" tIns="0" rIns="0" bIns="0" rtlCol="0" anchor="ctr"/>
          <ns1:lstStyle/>
          <ns1:p>
            <ns1:pPr marL="0" indent="0" algn="ctr">
              <ns1:buNone/>
            </ns1:pPr>
            <ns1:r>
              <ns1:rPr lang="en-US" sz="900" i="1" dirty="0">
                <ns1:solidFill>
                  <ns1:srgbClr val="9AA3B8"/>
                </ns1:solidFill>
                <ns1:latin typeface="Calibri" pitchFamily="34" charset="0"/>
                <ns1:ea typeface="Calibri" pitchFamily="34" charset="-122"/>
                <ns1:cs typeface="Calibri" pitchFamily="34" charset="-120"/>
              </ns1:rPr>
              <ns1:t>Confidential</ns1:t>
            </ns1:r>
            <ns1:endParaRPr lang="en-US" sz="900" dirty="0"/>
          </ns1:p>
        </ns0:txBody>
      </ns0:sp>
      <ns0:sp>
        <ns0:nvSpPr>
          <ns0:cNvPr id="6" name="Text 4"/>
          <ns0:cNvSpPr/>
          <ns0:nvPr/>
        </ns0:nvSpPr>
        <ns0:spPr>
          <ns1:xfrm>
            <ns1:off x="457200" y="457200"/>
            <ns1:ext cx="7315200" cy="27432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D4AF37"/>
                </ns1:solidFill>
                <ns1:latin typeface="Calibri" pitchFamily="34" charset="0"/>
                <ns1:ea typeface="Calibri" pitchFamily="34" charset="-122"/>
                <ns1:cs typeface="Calibri" pitchFamily="34" charset="-120"/>
              </ns1:rPr>
              <ns1:t>16  ·  CAPITAL PATH — 24 MONTHS</ns1:t>
            </ns1:r>
            <ns1:endParaRPr lang="en-US" sz="1000" dirty="0"/>
          </ns1:p>
        </ns0:txBody>
      </ns0:sp>
      <ns0:sp>
        <ns0:nvSpPr>
          <ns0:cNvPr id="7" name="Text 5"/>
          <ns0:cNvSpPr/>
          <ns0:nvPr/>
        </ns0:nvSpPr>
        <ns0:spPr>
          <ns1:xfrm>
            <ns1:off x="457200" y="777240"/>
            <ns1:ext cx="10972800" cy="822960"/>
          </ns1:xfrm>
          <ns1:prstGeom prst="rect">
            <ns1:avLst/>
          </ns1:prstGeom>
          <ns1:noFill/>
          <ns1:ln/>
        </ns0:spPr>
        <ns0:txBody>
          <ns1:bodyPr wrap="square" lIns="0" tIns="0" rIns="0" bIns="0" rtlCol="0" anchor="ctr"/>
          <ns1:lstStyle/>
          <ns1:p>
            <ns1:pPr marL="0" indent="0">
              <ns1:buNone/>
            </ns1:pPr>
            <ns1:r>
              <ns1:rPr lang="en-US" sz="3200" b="1" dirty="0">
                <ns1:solidFill>
                  <ns1:srgbClr val="FFFFFF"/>
                </ns1:solidFill>
                <ns1:latin typeface="Calibri" pitchFamily="34" charset="0"/>
                <ns1:ea typeface="Calibri" pitchFamily="34" charset="-122"/>
                <ns1:cs typeface="Calibri" pitchFamily="34" charset="-120"/>
              </ns1:rPr>
              <ns1:t>Path to US$20M seed</ns1:t>
            </ns1:r>
            <ns1:endParaRPr lang="en-US" sz="3200" dirty="0"/>
          </ns1:p>
          <ns1:p>
            <ns1:pPr marL="0" indent="0">
              <ns1:buNone/>
            </ns1:pPr>
            <ns1:r>
              <ns1:rPr lang="en-US" sz="3200" b="1" dirty="0">
                <ns1:solidFill>
                  <ns1:srgbClr val="FFFFFF"/>
                </ns1:solidFill>
                <ns1:latin typeface="Calibri" pitchFamily="34" charset="0"/>
                <ns1:ea typeface="Calibri" pitchFamily="34" charset="-122"/>
                <ns1:cs typeface="Calibri" pitchFamily="34" charset="-120"/>
              </ns1:rPr>
              <ns1:t>and US$100M mature-stage case.</ns1:t>
            </ns1:r>
            <ns1:endParaRPr lang="en-US" sz="3200" dirty="0"/>
          </ns1:p>
        </ns0:txBody>
      </ns0:sp>
      <ns0:sp>
        <ns0:nvSpPr>
          <ns0:cNvPr id="8" name="Shape 6"/>
          <ns0:cNvSpPr/>
          <ns0:nvPr/>
        </ns0:nvSpPr>
        <ns0:spPr>
          <ns1:xfrm>
            <ns1:off x="457200" y="2286000"/>
            <ns1:ext cx="2697480" cy="1737360"/>
          </ns1:xfrm>
          <ns1:prstGeom prst="rect">
            <ns1:avLst/>
          </ns1:prstGeom>
          <ns1:solidFill>
            <ns1:srgbClr val="0F1B3D"/>
          </ns1:solidFill>
          <ns1:ln w="12700">
            <ns1:solidFill>
              <ns1:srgbClr val="D4AF37"/>
            </ns1:solidFill>
            <ns1:prstDash val="solid"/>
          </ns1:ln>
        </ns0:spPr>
      </ns0:sp>
      <ns0:sp>
        <ns0:nvSpPr>
          <ns0:cNvPr id="9" name="Text 7"/>
          <ns0:cNvSpPr/>
          <ns0:nvPr/>
        </ns0:nvSpPr>
        <ns0:spPr>
          <ns1:xfrm>
            <ns1:off x="640080" y="2423160"/>
            <ns1:ext cx="2377440" cy="640080"/>
          </ns1:xfrm>
          <ns1:prstGeom prst="rect">
            <ns1:avLst/>
          </ns1:prstGeom>
          <ns1:noFill/>
          <ns1:ln/>
        </ns0:spPr>
        <ns0:txBody>
          <ns1:bodyPr wrap="square" lIns="0" tIns="0" rIns="0" bIns="0" rtlCol="0" anchor="ctr"/>
          <ns1:lstStyle/>
          <ns1:p>
            <ns1:pPr marL="0" indent="0">
              <ns1:buNone/>
            </ns1:pPr>
            <ns1:r>
              <ns1:rPr lang="en-US" sz="2600" b="1" dirty="0">
                <ns1:solidFill>
                  <ns1:srgbClr val="D4AF37"/>
                </ns1:solidFill>
                <ns1:latin typeface="Calibri" pitchFamily="34" charset="0"/>
                <ns1:ea typeface="Calibri" pitchFamily="34" charset="-122"/>
                <ns1:cs typeface="Calibri" pitchFamily="34" charset="-120"/>
              </ns1:rPr>
              <ns1:t>US$20M</ns1:t>
            </ns1:r>
            <ns1:endParaRPr lang="en-US" sz="2600" dirty="0"/>
          </ns1:p>
        </ns0:txBody>
      </ns0:sp>
      <ns0:sp>
        <ns0:nvSpPr>
          <ns0:cNvPr id="10" name="Text 8"/>
          <ns0:cNvSpPr/>
          <ns0:nvPr/>
        </ns0:nvSpPr>
        <ns0:spPr>
          <ns1:xfrm>
            <ns1:off x="640080" y="3108960"/>
            <ns1:ext cx="2377440" cy="868680"/>
          </ns1:xfrm>
          <ns1:prstGeom prst="rect">
            <ns1:avLst/>
          </ns1:prstGeom>
          <ns1:noFill/>
          <ns1:ln/>
        </ns0:spPr>
        <ns0:txBody>
          <ns1:bodyPr wrap="square" lIns="0" tIns="0" rIns="0" bIns="0" rtlCol="0" anchor="ctr"/>
          <ns1:lstStyle/>
          <ns1:p>
            <ns1:pPr marL="0" indent="0">
              <ns1:buNone/>
            </ns1:pPr>
            <ns1:r>
              <ns1:rPr lang="en-US" sz="1100" dirty="0">
                <ns1:solidFill>
                  <ns1:srgbClr val="CADCFC"/>
                </ns1:solidFill>
                <ns1:latin typeface="Calibri" pitchFamily="34" charset="0"/>
                <ns1:ea typeface="Calibri" pitchFamily="34" charset="-122"/>
                <ns1:cs typeface="Calibri" pitchFamily="34" charset="-120"/>
              </ns1:rPr>
              <ns1:t>Seed valuation milestone</ns1:t>
            </ns1:r>
            <ns1:endParaRPr lang="en-US" sz="1100" dirty="0"/>
          </ns1:p>
          <ns1:p>
            <ns1:pPr marL="0" indent="0">
              <ns1:buNone/>
            </ns1:pPr>
            <ns1:r>
              <ns1:rPr lang="en-US" sz="1100" dirty="0">
                <ns1:solidFill>
                  <ns1:srgbClr val="CADCFC"/>
                </ns1:solidFill>
                <ns1:latin typeface="Calibri" pitchFamily="34" charset="0"/>
                <ns1:ea typeface="Calibri" pitchFamily="34" charset="-122"/>
                <ns1:cs typeface="Calibri" pitchFamily="34" charset="-120"/>
              </ns1:rPr>
              <ns1:t>(base + reactivation)</ns1:t>
            </ns1:r>
            <ns1:endParaRPr lang="en-US" sz="1100" dirty="0"/>
          </ns1:p>
        </ns0:txBody>
      </ns0:sp>
      <ns0:sp>
        <ns0:nvSpPr>
          <ns0:cNvPr id="11" name="Shape 9"/>
          <ns0:cNvSpPr/>
          <ns0:nvPr/>
        </ns0:nvSpPr>
        <ns0:spPr>
          <ns1:xfrm>
            <ns1:off x="3319272" y="2286000"/>
            <ns1:ext cx="2697480" cy="1737360"/>
          </ns1:xfrm>
          <ns1:prstGeom prst="rect">
            <ns1:avLst/>
          </ns1:prstGeom>
          <ns1:solidFill>
            <ns1:srgbClr val="0F1B3D"/>
          </ns1:solidFill>
          <ns1:ln w="12700">
            <ns1:solidFill>
              <ns1:srgbClr val="D4AF37"/>
            </ns1:solidFill>
            <ns1:prstDash val="solid"/>
          </ns1:ln>
        </ns0:spPr>
      </ns0:sp>
      <ns0:sp>
        <ns0:nvSpPr>
          <ns0:cNvPr id="12" name="Text 10"/>
          <ns0:cNvSpPr/>
          <ns0:nvPr/>
        </ns0:nvSpPr>
        <ns0:spPr>
          <ns1:xfrm>
            <ns1:off x="3502152" y="2423160"/>
            <ns1:ext cx="2377440" cy="640080"/>
          </ns1:xfrm>
          <ns1:prstGeom prst="rect">
            <ns1:avLst/>
          </ns1:prstGeom>
          <ns1:noFill/>
          <ns1:ln/>
        </ns0:spPr>
        <ns0:txBody>
          <ns1:bodyPr wrap="square" lIns="0" tIns="0" rIns="0" bIns="0" rtlCol="0" anchor="ctr"/>
          <ns1:lstStyle/>
          <ns1:p>
            <ns1:pPr marL="0" indent="0">
              <ns1:buNone/>
            </ns1:pPr>
            <ns1:r>
              <ns1:rPr lang="en-US" sz="2600" b="1" dirty="0">
                <ns1:solidFill>
                  <ns1:srgbClr val="D4AF37"/>
                </ns1:solidFill>
                <ns1:latin typeface="Calibri" pitchFamily="34" charset="0"/>
                <ns1:ea typeface="Calibri" pitchFamily="34" charset="-122"/>
                <ns1:cs typeface="Calibri" pitchFamily="34" charset="-120"/>
              </ns1:rPr>
              <ns1:t>US$100M</ns1:t>
            </ns1:r>
            <ns1:endParaRPr lang="en-US" sz="2600" dirty="0"/>
          </ns1:p>
        </ns0:txBody>
      </ns0:sp>
      <ns0:sp>
        <ns0:nvSpPr>
          <ns0:cNvPr id="13" name="Text 11"/>
          <ns0:cNvSpPr/>
          <ns0:nvPr/>
        </ns0:nvSpPr>
        <ns0:spPr>
          <ns1:xfrm>
            <ns1:off x="3502152" y="3108960"/>
            <ns1:ext cx="2377440" cy="868680"/>
          </ns1:xfrm>
          <ns1:prstGeom prst="rect">
            <ns1:avLst/>
          </ns1:prstGeom>
          <ns1:noFill/>
          <ns1:ln/>
        </ns0:spPr>
        <ns0:txBody>
          <ns1:bodyPr wrap="square" lIns="0" tIns="0" rIns="0" bIns="0" rtlCol="0" anchor="ctr"/>
          <ns1:lstStyle/>
          <ns1:p>
            <ns1:pPr marL="0" indent="0">
              <ns1:buNone/>
            </ns1:pPr>
            <ns1:r>
              <ns1:rPr lang="en-US" sz="1100" dirty="0">
                <ns1:solidFill>
                  <ns1:srgbClr val="CADCFC"/>
                </ns1:solidFill>
                <ns1:latin typeface="Calibri" pitchFamily="34" charset="0"/>
                <ns1:ea typeface="Calibri" pitchFamily="34" charset="-122"/>
                <ns1:cs typeface="Calibri" pitchFamily="34" charset="-120"/>
              </ns1:rPr>
              <ns1:t>Mature-stage target</ns1:t>
            </ns1:r>
            <ns1:endParaRPr lang="en-US" sz="1100" dirty="0"/>
          </ns1:p>
          <ns1:p>
            <ns1:pPr marL="0" indent="0">
              <ns1:buNone/>
            </ns1:pPr>
            <ns1:r>
              <ns1:rPr lang="en-US" sz="1100" dirty="0">
                <ns1:solidFill>
                  <ns1:srgbClr val="CADCFC"/>
                </ns1:solidFill>
                <ns1:latin typeface="Calibri" pitchFamily="34" charset="0"/>
                <ns1:ea typeface="Calibri" pitchFamily="34" charset="-122"/>
                <ns1:cs typeface="Calibri" pitchFamily="34" charset="-120"/>
              </ns1:rPr>
              <ns1:t>(transaction + SaaS mix)</ns1:t>
            </ns1:r>
            <ns1:endParaRPr lang="en-US" sz="1100" dirty="0"/>
          </ns1:p>
        </ns0:txBody>
      </ns0:sp>
      <ns0:sp>
        <ns0:nvSpPr>
          <ns0:cNvPr id="14" name="Shape 12"/>
          <ns0:cNvSpPr/>
          <ns0:nvPr/>
        </ns0:nvSpPr>
        <ns0:spPr>
          <ns1:xfrm>
            <ns1:off x="6181344" y="2286000"/>
            <ns1:ext cx="2697480" cy="1737360"/>
          </ns1:xfrm>
          <ns1:prstGeom prst="rect">
            <ns1:avLst/>
          </ns1:prstGeom>
          <ns1:solidFill>
            <ns1:srgbClr val="0F1B3D"/>
          </ns1:solidFill>
          <ns1:ln w="12700">
            <ns1:solidFill>
              <ns1:srgbClr val="D4AF37"/>
            </ns1:solidFill>
            <ns1:prstDash val="solid"/>
          </ns1:ln>
        </ns0:spPr>
      </ns0:sp>
      <ns0:sp>
        <ns0:nvSpPr>
          <ns0:cNvPr id="15" name="Text 13"/>
          <ns0:cNvSpPr/>
          <ns0:nvPr/>
        </ns0:nvSpPr>
        <ns0:spPr>
          <ns1:xfrm>
            <ns1:off x="6364224" y="2423160"/>
            <ns1:ext cx="2377440" cy="640080"/>
          </ns1:xfrm>
          <ns1:prstGeom prst="rect">
            <ns1:avLst/>
          </ns1:prstGeom>
          <ns1:noFill/>
          <ns1:ln/>
        </ns0:spPr>
        <ns0:txBody>
          <ns1:bodyPr wrap="square" lIns="0" tIns="0" rIns="0" bIns="0" rtlCol="0" anchor="ctr"/>
          <ns1:lstStyle/>
          <ns1:p>
            <ns1:pPr marL="0" indent="0">
              <ns1:buNone/>
            </ns1:pPr>
            <ns1:r>
              <ns1:rPr lang="en-US" sz="2600" b="1" dirty="0">
                <ns1:solidFill>
                  <ns1:srgbClr val="D4AF37"/>
                </ns1:solidFill>
                <ns1:latin typeface="Calibri" pitchFamily="34" charset="0"/>
                <ns1:ea typeface="Calibri" pitchFamily="34" charset="-122"/>
                <ns1:cs typeface="Calibri" pitchFamily="34" charset="-120"/>
              </ns1:rPr>
              <ns1:t>TGE + legal memo</ns1:t>
            </ns1:r>
            <ns1:endParaRPr lang="en-US" sz="2600" dirty="0"/>
          </ns1:p>
        </ns0:txBody>
      </ns0:sp>
      <ns0:sp>
        <ns0:nvSpPr>
          <ns0:cNvPr id="16" name="Text 14"/>
          <ns0:cNvSpPr/>
          <ns0:nvPr/>
        </ns0:nvSpPr>
        <ns0:spPr>
          <ns1:xfrm>
            <ns1:off x="6364224" y="3108960"/>
            <ns1:ext cx="2377440" cy="868680"/>
          </ns1:xfrm>
          <ns1:prstGeom prst="rect">
            <ns1:avLst/>
          </ns1:prstGeom>
          <ns1:noFill/>
          <ns1:ln/>
        </ns0:spPr>
        <ns0:txBody>
          <ns1:bodyPr wrap="square" lIns="0" tIns="0" rIns="0" bIns="0" rtlCol="0" anchor="ctr"/>
          <ns1:lstStyle/>
          <ns1:p>
            <ns1:pPr marL="0" indent="0">
              <ns1:buNone/>
            </ns1:pPr>
            <ns1:r>
              <ns1:rPr lang="en-US" sz="1100" dirty="0">
                <ns1:solidFill>
                  <ns1:srgbClr val="CADCFC"/>
                </ns1:solidFill>
                <ns1:latin typeface="Calibri" pitchFamily="34" charset="0"/>
                <ns1:ea typeface="Calibri" pitchFamily="34" charset="-122"/>
                <ns1:cs typeface="Calibri" pitchFamily="34" charset="-120"/>
              </ns1:rPr>
              <ns1:t>Wallet policy + rails</ns1:t>
            </ns1:r>
            <ns1:endParaRPr lang="en-US" sz="1100" dirty="0"/>
          </ns1:p>
          <ns1:p>
            <ns1:pPr marL="0" indent="0">
              <ns1:buNone/>
            </ns1:pPr>
            <ns1:r>
              <ns1:rPr lang="en-US" sz="1100" dirty="0">
                <ns1:solidFill>
                  <ns1:srgbClr val="CADCFC"/>
                </ns1:solidFill>
                <ns1:latin typeface="Calibri" pitchFamily="34" charset="0"/>
                <ns1:ea typeface="Calibri" pitchFamily="34" charset="-122"/>
                <ns1:cs typeface="Calibri" pitchFamily="34" charset="-120"/>
              </ns1:rPr>
              <ns1:t>before seed raise</ns1:t>
            </ns1:r>
            <ns1:endParaRPr lang="en-US" sz="1100" dirty="0"/>
          </ns1:p>
        </ns0:txBody>
      </ns0:sp>
      <ns0:sp>
        <ns0:nvSpPr>
          <ns0:cNvPr id="17" name="Shape 15"/>
          <ns0:cNvSpPr/>
          <ns0:nvPr/>
        </ns0:nvSpPr>
        <ns0:spPr>
          <ns1:xfrm>
            <ns1:off x="9043416" y="2286000"/>
            <ns1:ext cx="2697480" cy="1737360"/>
          </ns1:xfrm>
          <ns1:prstGeom prst="rect">
            <ns1:avLst/>
          </ns1:prstGeom>
          <ns1:solidFill>
            <ns1:srgbClr val="0F1B3D"/>
          </ns1:solidFill>
          <ns1:ln w="12700">
            <ns1:solidFill>
              <ns1:srgbClr val="D4AF37"/>
            </ns1:solidFill>
            <ns1:prstDash val="solid"/>
          </ns1:ln>
        </ns0:spPr>
      </ns0:sp>
      <ns0:sp>
        <ns0:nvSpPr>
          <ns0:cNvPr id="18" name="Text 16"/>
          <ns0:cNvSpPr/>
          <ns0:nvPr/>
        </ns0:nvSpPr>
        <ns0:spPr>
          <ns1:xfrm>
            <ns1:off x="9226296" y="2423160"/>
            <ns1:ext cx="2377440" cy="640080"/>
          </ns1:xfrm>
          <ns1:prstGeom prst="rect">
            <ns1:avLst/>
          </ns1:prstGeom>
          <ns1:noFill/>
          <ns1:ln/>
        </ns0:spPr>
        <ns0:txBody>
          <ns1:bodyPr wrap="square" lIns="0" tIns="0" rIns="0" bIns="0" rtlCol="0" anchor="ctr"/>
          <ns1:lstStyle/>
          <ns1:p>
            <ns1:pPr marL="0" indent="0">
              <ns1:buNone/>
            </ns1:pPr>
            <ns1:r>
              <ns1:rPr lang="en-US" sz="2600" b="1" dirty="0">
                <ns1:solidFill>
                  <ns1:srgbClr val="D4AF37"/>
                </ns1:solidFill>
                <ns1:latin typeface="Calibri" pitchFamily="34" charset="0"/>
                <ns1:ea typeface="Calibri" pitchFamily="34" charset="-122"/>
                <ns1:cs typeface="Calibri" pitchFamily="34" charset="-120"/>
              </ns1:rPr>
              <ns1:t>3-stage</ns1:t>
            </ns1:r>
            <ns1:endParaRPr lang="en-US" sz="2600" dirty="0"/>
          </ns1:p>
        </ns0:txBody>
      </ns0:sp>
      <ns0:sp>
        <ns0:nvSpPr>
          <ns0:cNvPr id="19" name="Text 17"/>
          <ns0:cNvSpPr/>
          <ns0:nvPr/>
        </ns0:nvSpPr>
        <ns0:spPr>
          <ns1:xfrm>
            <ns1:off x="9226296" y="3108960"/>
            <ns1:ext cx="2377440" cy="868680"/>
          </ns1:xfrm>
          <ns1:prstGeom prst="rect">
            <ns1:avLst/>
          </ns1:prstGeom>
          <ns1:noFill/>
          <ns1:ln/>
        </ns0:spPr>
        <ns0:txBody>
          <ns1:bodyPr wrap="square" lIns="0" tIns="0" rIns="0" bIns="0" rtlCol="0" anchor="ctr"/>
          <ns1:lstStyle/>
          <ns1:p>
            <ns1:pPr marL="0" indent="0">
              <ns1:buNone/>
            </ns1:pPr>
            <ns1:r>
              <ns1:rPr lang="en-US" sz="1100" dirty="0">
                <ns1:solidFill>
                  <ns1:srgbClr val="CADCFC"/>
                </ns1:solidFill>
                <ns1:latin typeface="Calibri" pitchFamily="34" charset="0"/>
                <ns1:ea typeface="Calibri" pitchFamily="34" charset="-122"/>
                <ns1:cs typeface="Calibri" pitchFamily="34" charset="-120"/>
              </ns1:rPr>
              <ns1:t>Capital path</ns1:t>
            </ns1:r>
            <ns1:endParaRPr lang="en-US" sz="1100" dirty="0"/>
          </ns1:p>
          <ns1:p>
            <ns1:pPr marL="0" indent="0">
              <ns1:buNone/>
            </ns1:pPr>
            <ns1:r>
              <ns1:rPr lang="en-US" sz="1100" dirty="0">
                <ns1:solidFill>
                  <ns1:srgbClr val="CADCFC"/>
                </ns1:solidFill>
                <ns1:latin typeface="Calibri" pitchFamily="34" charset="0"/>
                <ns1:ea typeface="Calibri" pitchFamily="34" charset="-122"/>
                <ns1:cs typeface="Calibri" pitchFamily="34" charset="-120"/>
              </ns1:rPr>
              <ns1:t>US$2M de-risking -&gt; US$20M seed milestone -&gt; US$100M mature case</ns1:t>
            </ns1:r>
            <ns1:endParaRPr lang="en-US" sz="1100" dirty="0"/>
          </ns1:p>
        </ns0:txBody>
      </ns0:sp>
      <ns0:sp>
        <ns0:nvSpPr>
          <ns0:cNvPr id="20" name="Shape 18"/>
          <ns0:cNvSpPr/>
          <ns0:nvPr/>
        </ns0:nvSpPr>
        <ns0:spPr>
          <ns1:xfrm>
            <ns1:off x="457200" y="4206240"/>
            <ns1:ext cx="11247120" cy="1783080"/>
          </ns1:xfrm>
          <ns1:prstGeom prst="rect">
            <ns1:avLst/>
          </ns1:prstGeom>
          <ns1:solidFill>
            <ns1:srgbClr val="D4AF37"/>
          </ns1:solidFill>
          <ns1:ln w="12700">
            <ns1:solidFill>
              <ns1:srgbClr val="D4AF37"/>
            </ns1:solidFill>
            <ns1:prstDash val="solid"/>
          </ns1:ln>
        </ns0:spPr>
      </ns0:sp>
      <ns0:sp>
        <ns0:nvSpPr>
          <ns0:cNvPr id="21" name="Text 19"/>
          <ns0:cNvSpPr/>
          <ns0:nvPr/>
        </ns0:nvSpPr>
        <ns0:spPr>
          <ns1:xfrm>
            <ns1:off x="777240" y="4370832"/>
            <ns1:ext cx="10607040" cy="274320"/>
          </ns1:xfrm>
          <ns1:prstGeom prst="rect">
            <ns1:avLst/>
          </ns1:prstGeom>
          <ns1:noFill/>
          <ns1:ln/>
        </ns0:spPr>
        <ns0:txBody>
          <ns1:bodyPr wrap="square" lIns="0" tIns="0" rIns="0" bIns="0" rtlCol="0" anchor="ctr"/>
          <ns1:lstStyle/>
          <ns1:p>
            <ns1:pPr marL="0" indent="0">
              <ns1:buNone/>
            </ns1:pPr>
            <ns1:r>
              <ns1:rPr lang="en-US" sz="1100" b="1" kern="0" spc="400" dirty="0">
                <ns1:solidFill>
                  <ns1:srgbClr val="08122A"/>
                </ns1:solidFill>
                <ns1:latin typeface="Calibri" pitchFamily="34" charset="0"/>
                <ns1:ea typeface="Calibri" pitchFamily="34" charset="-122"/>
                <ns1:cs typeface="Calibri" pitchFamily="34" charset="-120"/>
              </ns1:rPr>
              <ns1:t>PROJECTED VALUE PATH</ns1:t>
            </ns1:r>
            <ns1:endParaRPr lang="en-US" sz="1100" dirty="0"/>
          </ns1:p>
        </ns0:txBody>
      </ns0:sp>
      <ns0:sp>
        <ns0:nvSpPr>
          <ns0:cNvPr id="22" name="Text 20"/>
          <ns0:cNvSpPr/>
          <ns0:nvPr/>
        </ns0:nvSpPr>
        <ns0:spPr>
          <ns1:xfrm>
            <ns1:off x="777240" y="4709160"/>
            <ns1:ext cx="6400800" cy="1097280"/>
          </ns1:xfrm>
          <ns1:prstGeom prst="rect">
            <ns1:avLst/>
          </ns1:prstGeom>
          <ns1:noFill/>
          <ns1:ln/>
        </ns0:spPr>
        <ns0:txBody>
          <ns1:bodyPr wrap="square" lIns="0" tIns="0" rIns="0" bIns="0" rtlCol="0" anchor="ctr"/>
          <ns1:lstStyle/>
          <ns1:p>
            <ns1:pPr marL="0" indent="0">
              <ns1:buNone/>
            </ns1:pPr>
            <ns1:r>
              <ns1:rPr lang="en-US" sz="6000" b="1" dirty="0">
                <ns1:solidFill>
                  <ns1:srgbClr val="08122A"/>
                </ns1:solidFill>
                <ns1:latin typeface="Calibri" pitchFamily="34" charset="0"/>
                <ns1:ea typeface="Calibri" pitchFamily="34" charset="-122"/>
                <ns1:cs typeface="Calibri" pitchFamily="34" charset="-120"/>
              </ns1:rPr>
              <ns1:t>US$2M de-risking -&gt; US$20M seed milestone -&gt; US$100M mature case</ns1:t>
            </ns1:r>
            <ns1:endParaRPr lang="en-US" sz="6000" dirty="0"/>
          </ns1:p>
        </ns0:txBody>
      </ns0:sp>
      <ns0:sp>
        <ns0:nvSpPr>
          <ns0:cNvPr id="23" name="Text 21"/>
          <ns0:cNvSpPr/>
          <ns0:nvPr/>
        </ns0:nvSpPr>
        <ns0:spPr>
          <ns1:xfrm>
            <ns1:off x="7315200" y="4846320"/>
            <ns1:ext cx="4114800" cy="1005840"/>
          </ns1:xfrm>
          <ns1:prstGeom prst="rect">
            <ns1:avLst/>
          </ns1:prstGeom>
          <ns1:noFill/>
          <ns1:ln/>
        </ns0:spPr>
        <ns0:txBody>
          <ns1:bodyPr wrap="square" lIns="0" tIns="0" rIns="0" bIns="0" rtlCol="0" anchor="ctr"/>
          <ns1:lstStyle/>
          <ns1:p>
            <ns1:pPr marL="0" indent="0" algn="r">
              <ns1:buNone/>
            </ns1:pPr>
            <ns1:r>
              <ns1:rPr lang="en-US" sz="1400" b="1" dirty="0">
                <ns1:solidFill>
                  <ns1:srgbClr val="08122A"/>
                </ns1:solidFill>
                <ns1:latin typeface="Calibri" pitchFamily="34" charset="0"/>
                <ns1:ea typeface="Calibri" pitchFamily="34" charset="-122"/>
                <ns1:cs typeface="Calibri" pitchFamily="34" charset="-120"/>
              </ns1:rPr>
              <ns1:t>Small first check; larger follow-on</ns1:t>
            </ns1:r>
            <ns1:endParaRPr lang="en-US" sz="1400" dirty="0"/>
          </ns1:p>
          <ns1:p>
            <ns1:pPr marL="0" indent="0" algn="r">
              <ns1:buNone/>
            </ns1:pPr>
            <ns1:r>
              <ns1:rPr lang="en-US" sz="1400" b="1" dirty="0">
                <ns1:solidFill>
                  <ns1:srgbClr val="08122A"/>
                </ns1:solidFill>
                <ns1:latin typeface="Calibri" pitchFamily="34" charset="0"/>
                <ns1:ea typeface="Calibri" pitchFamily="34" charset="-122"/>
                <ns1:cs typeface="Calibri" pitchFamily="34" charset="-120"/>
              </ns1:rPr>
              <ns1:t>+ milestone-based valuation expansion</ns1:t>
            </ns1:r>
            <ns1:endParaRPr lang="en-US" sz="1400" dirty="0"/>
          </ns1:p>
        </ns0:txBody>
      </ns0:sp>
      <ns0:sp>
        <ns0:nvSpPr>
          <ns0:cNvPr id="24" name="Text 22"/>
          <ns0:cNvSpPr/>
          <ns0:nvPr/>
        </ns0:nvSpPr>
        <ns0:spPr>
          <ns1:xfrm>
            <ns1:off x="457200" y="6126480"/>
            <ns1:ext cx="11247120" cy="365760"/>
          </ns1:xfrm>
          <ns1:prstGeom prst="rect">
            <ns1:avLst/>
          </ns1:prstGeom>
          <ns1:noFill/>
          <ns1:ln/>
        </ns0:spPr>
        <ns0:txBody>
          <ns1:bodyPr wrap="square" lIns="0" tIns="0" rIns="0" bIns="0" rtlCol="0" anchor="ctr"/>
          <ns1:lstStyle/>
          <ns1:p>
            <ns1:pPr marL="0" indent="0">
              <ns1:buNone/>
            </ns1:pPr>
            <ns1:r>
              <ns1:rPr lang="en-US" sz="900" i="1" dirty="0">
                <ns1:solidFill>
                  <ns1:srgbClr val="9AA3B8"/>
                </ns1:solidFill>
                <ns1:latin typeface="Calibri" pitchFamily="34" charset="0"/>
                <ns1:ea typeface="Calibri" pitchFamily="34" charset="-122"/>
                <ns1:cs typeface="Calibri" pitchFamily="34" charset="-120"/>
              </ns1:rPr>
              <ns1:t>Note: US$100M is a mature-stage case, not the seed base case. Token-related upside remains separate from the equity thesis and depends on compliance, liquidity, and market conditions.</ns1:t>
            </ns1:r>
            <ns1:endParaRPr lang="en-US" sz="900" dirty="0"/>
          </ns1:p>
        </ns0:txBody>
      </ns0:sp>
    </ns0:spTree>
  </ns0:cSld>
  <ns0:clrMapOvr>
    <ns1:masterClrMapping/>
  </ns0:clrMapOvr>
</ns0:sld>
</file>

<file path=ppt/slides/slide21.xml><?xml version="1.0" encoding="utf-8"?>
<p:sld xmlns:a="http://schemas.openxmlformats.org/drawingml/2006/main"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4AF37"/>
          </a:solidFill>
          <a:ln w="12700">
            <a:solidFill>
              <a:srgbClr val="D4AF37"/>
            </a:solidFill>
            <a:prstDash val="solid"/>
          </a:ln>
        </p:spPr>
      </p:sp>
      <p:sp>
        <p:nvSpPr>
          <p:cNvPr id="3" name="Text 1"/>
          <p:cNvSpPr/>
          <p:nvPr/>
        </p:nvSpPr>
        <p:spPr>
          <a:xfrm>
            <a:off x="11430000" y="6537960"/>
            <a:ext cx="640080" cy="228600"/>
          </a:xfrm>
          <a:prstGeom prst="rect">
            <a:avLst/>
          </a:prstGeom>
          <a:noFill/>
          <a:ln/>
        </p:spPr>
        <p:txBody>
          <a:bodyPr wrap="square" lIns="0" tIns="0" rIns="0" bIns="0" rtlCol="0" anchor="ctr"/>
          <a:lstStyle/>
          <a:p>
            <a:pPr marL="0" indent="0" algn="r">
              <a:buNone/>
            </a:pPr>
            <a:r>
              <a:rPr lang="en-US" sz="1000" b="1" dirty="0">
                <a:solidFill>
                  <a:srgbClr val="0F1B3D"/>
                </a:solidFill>
                <a:latin typeface="Calibri" pitchFamily="34" charset="0"/>
                <a:ea typeface="Calibri" pitchFamily="34" charset="-122"/>
                <a:cs typeface="Calibri" pitchFamily="34" charset="-120"/>
              </a:rPr>
              <a:t>21</a:t>
            </a:r>
            <a:r>
              <a:rPr lang="en-US" sz="1000" dirty="0">
                <a:solidFill>
                  <a:srgbClr val="5A6378"/>
                </a:solidFill>
                <a:latin typeface="Calibri" pitchFamily="34" charset="0"/>
                <a:ea typeface="Calibri" pitchFamily="34" charset="-122"/>
                <a:cs typeface="Calibri" pitchFamily="34" charset="-120"/>
              </a:rPr>
              <a:t xml:space="preserve">/ 23</a:t>
            </a:r>
            <a:endParaRPr lang="en-US" sz="1000" dirty="0"/>
          </a:p>
        </p:txBody>
      </p:sp>
      <p:sp>
        <p:nvSpPr>
          <p:cNvPr id="4" name="Text 2"/>
          <p:cNvSpPr/>
          <p:nvPr/>
        </p:nvSpPr>
        <p:spPr>
          <a:xfrm>
            <a:off x="411480" y="6537960"/>
            <a:ext cx="1097280" cy="228600"/>
          </a:xfrm>
          <a:prstGeom prst="rect">
            <a:avLst/>
          </a:prstGeom>
          <a:noFill/>
          <a:ln/>
        </p:spPr>
        <p:txBody>
          <a:bodyPr wrap="square" lIns="0" tIns="0" rIns="0" bIns="0" rtlCol="0" anchor="ctr"/>
          <a:lstStyle/>
          <a:p>
            <a:pPr marL="0" indent="0">
              <a:buNone/>
            </a:pPr>
            <a:r>
              <a:rPr lang="en-US" sz="1000" b="1" kern="0" spc="400" dirty="0">
                <a:solidFill>
                  <a:srgbClr val="0F1B3D"/>
                </a:solidFill>
                <a:latin typeface="Calibri" pitchFamily="34" charset="0"/>
                <a:ea typeface="Calibri" pitchFamily="34" charset="-122"/>
                <a:cs typeface="Calibri" pitchFamily="34" charset="-120"/>
              </a:rPr>
              <a:t>GLEMO</a:t>
            </a:r>
            <a:endParaRPr lang="en-US" sz="1000" dirty="0"/>
          </a:p>
        </p:txBody>
      </p:sp>
      <p:sp>
        <p:nvSpPr>
          <p:cNvPr id="5" name="Text 3"/>
          <p:cNvSpPr/>
          <p:nvPr/>
        </p:nvSpPr>
        <p:spPr>
          <a:xfrm>
            <a:off x="5486400" y="6537960"/>
            <a:ext cx="1371600" cy="228600"/>
          </a:xfrm>
          <a:prstGeom prst="rect">
            <a:avLst/>
          </a:prstGeom>
          <a:noFill/>
          <a:ln/>
        </p:spPr>
        <p:txBody>
          <a:bodyPr wrap="square" lIns="0" tIns="0" rIns="0" bIns="0" rtlCol="0" anchor="ctr"/>
          <a:lstStyle/>
          <a:p>
            <a:pPr marL="0" indent="0" algn="ctr">
              <a:buNone/>
            </a:pPr>
            <a:r>
              <a:rPr lang="en-US" sz="900" i="1" dirty="0">
                <a:solidFill>
                  <a:srgbClr val="5A6378"/>
                </a:solidFill>
                <a:latin typeface="Calibri" pitchFamily="34" charset="0"/>
                <a:ea typeface="Calibri" pitchFamily="34" charset="-122"/>
                <a:cs typeface="Calibri" pitchFamily="34" charset="-120"/>
              </a:rPr>
              <a:t>Confidential</a:t>
            </a:r>
            <a:endParaRPr lang="en-US" sz="900" dirty="0"/>
          </a:p>
        </p:txBody>
      </p:sp>
      <p:sp>
        <p:nvSpPr>
          <p:cNvPr id="6" name="Text 4"/>
          <p:cNvSpPr/>
          <p:nvPr/>
        </p:nvSpPr>
        <p:spPr>
          <a:xfrm>
            <a:off x="457200" y="457200"/>
            <a:ext cx="7315200" cy="274320"/>
          </a:xfrm>
          <a:prstGeom prst="rect">
            <a:avLst/>
          </a:prstGeom>
          <a:noFill/>
          <a:ln/>
        </p:spPr>
        <p:txBody>
          <a:bodyPr wrap="square" lIns="0" tIns="0" rIns="0" bIns="0"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17  ·  48-MONTH OUTLOOK</a:t>
            </a:r>
            <a:endParaRPr lang="en-US" sz="1000" dirty="0"/>
          </a:p>
        </p:txBody>
      </p:sp>
      <p:sp>
        <p:nvSpPr>
          <p:cNvPr id="7" name="Text 5"/>
          <p:cNvSpPr/>
          <p:nvPr/>
        </p:nvSpPr>
        <p:spPr>
          <a:xfrm>
            <a:off x="457200" y="777240"/>
            <a:ext cx="10972800" cy="822960"/>
          </a:xfrm>
          <a:prstGeom prst="rect">
            <a:avLst/>
          </a:prstGeom>
          <a:noFill/>
          <a:ln/>
        </p:spPr>
        <p:txBody>
          <a:bodyPr wrap="square" lIns="0" tIns="0" rIns="0" bIns="0" rtlCol="0" anchor="ctr"/>
          <a:lstStyle/>
          <a:p>
            <a:pPr marL="0" indent="0">
              <a:buNone/>
            </a:pPr>
            <a:r>
              <a:rPr lang="en-US" sz="3200" b="1" dirty="0">
                <a:solidFill>
                  <a:srgbClr val="0F1B3D"/>
                </a:solidFill>
                <a:latin typeface="Calibri" pitchFamily="34" charset="0"/>
                <a:ea typeface="Calibri" pitchFamily="34" charset="-122"/>
                <a:cs typeface="Calibri" pitchFamily="34" charset="-120"/>
              </a:rPr>
              <a:t>The long game:</a:t>
            </a:r>
            <a:endParaRPr lang="en-US" sz="3200" dirty="0"/>
          </a:p>
          <a:p>
            <a:pPr marL="0" indent="0">
              <a:buNone/>
            </a:pPr>
            <a:r>
              <a:rPr lang="en-US" sz="3200" b="1" dirty="0">
                <a:solidFill>
                  <a:srgbClr val="0F1B3D"/>
                </a:solidFill>
                <a:latin typeface="Calibri" pitchFamily="34" charset="0"/>
                <a:ea typeface="Calibri" pitchFamily="34" charset="-122"/>
                <a:cs typeface="Calibri" pitchFamily="34" charset="-120"/>
              </a:rPr>
              <a:t>US$100M mature-stage trajectory.</a:t>
            </a:r>
            <a:endParaRPr lang="en-US" sz="3200" dirty="0"/>
          </a:p>
        </p:txBody>
      </p:sp>
      <p:sp>
        <p:nvSpPr>
          <p:cNvPr id="8" name="Text 6"/>
          <p:cNvSpPr/>
          <p:nvPr/>
        </p:nvSpPr>
        <p:spPr>
          <a:xfrm>
            <a:off x="457200" y="2286000"/>
            <a:ext cx="11247120" cy="822960"/>
          </a:xfrm>
          <a:prstGeom prst="rect">
            <a:avLst/>
          </a:prstGeom>
          <a:noFill/>
          <a:ln/>
        </p:spPr>
        <p:txBody>
          <a:bodyPr wrap="square" lIns="0" tIns="0" rIns="0" bIns="0" rtlCol="0" anchor="ctr"/>
          <a:lstStyle/>
          <a:p>
            <a:pPr marL="0" indent="0">
              <a:buNone/>
            </a:pPr>
            <a:r>
              <a:rPr lang="en-US" sz="1400" i="1" dirty="0">
                <a:solidFill>
                  <a:srgbClr val="5A6378"/>
                </a:solidFill>
                <a:latin typeface="Calibri" pitchFamily="34" charset="0"/>
                <a:ea typeface="Calibri" pitchFamily="34" charset="-122"/>
                <a:cs typeface="Calibri" pitchFamily="34" charset="-120"/>
              </a:rPr>
              <a:t>Glemo's three-product architecture compounds revenue and data over time. The 48-month case becomes credible only after AI Agent scale-up, RWA pilots, marketplace traction, and institutional liquidity.</a:t>
            </a:r>
            <a:endParaRPr lang="en-US" sz="1400" dirty="0"/>
          </a:p>
        </p:txBody>
      </p:sp>
      <p:sp>
        <p:nvSpPr>
          <p:cNvPr id="9" name="Shape 7"/>
          <p:cNvSpPr/>
          <p:nvPr/>
        </p:nvSpPr>
        <p:spPr>
          <a:xfrm>
            <a:off x="457200" y="3383280"/>
            <a:ext cx="2697480" cy="1828800"/>
          </a:xfrm>
          <a:prstGeom prst="rect">
            <a:avLst/>
          </a:prstGeom>
          <a:solidFill>
            <a:srgbClr val="FFFFFF"/>
          </a:solidFill>
          <a:ln w="12700">
            <a:solidFill>
              <a:srgbClr val="CADCFC"/>
            </a:solidFill>
            <a:prstDash val="solid"/>
          </a:ln>
        </p:spPr>
      </p:sp>
      <p:sp>
        <p:nvSpPr>
          <p:cNvPr id="10" name="Shape 8"/>
          <p:cNvSpPr/>
          <p:nvPr/>
        </p:nvSpPr>
        <p:spPr>
          <a:xfrm>
            <a:off x="457200" y="3383280"/>
            <a:ext cx="2697480" cy="54864"/>
          </a:xfrm>
          <a:prstGeom prst="rect">
            <a:avLst/>
          </a:prstGeom>
          <a:solidFill>
            <a:srgbClr val="D4AF37"/>
          </a:solidFill>
          <a:ln w="12700">
            <a:solidFill>
              <a:srgbClr val="D4AF37"/>
            </a:solidFill>
            <a:prstDash val="solid"/>
          </a:ln>
        </p:spPr>
      </p:sp>
      <p:sp>
        <p:nvSpPr>
          <p:cNvPr id="11" name="Text 9"/>
          <p:cNvSpPr/>
          <p:nvPr/>
        </p:nvSpPr>
        <p:spPr>
          <a:xfrm>
            <a:off x="640080"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US$5M+</a:t>
            </a:r>
            <a:endParaRPr lang="en-US" sz="2600" dirty="0"/>
          </a:p>
        </p:txBody>
      </p:sp>
      <p:sp>
        <p:nvSpPr>
          <p:cNvPr id="12" name="Text 10"/>
          <p:cNvSpPr/>
          <p:nvPr/>
        </p:nvSpPr>
        <p:spPr>
          <a:xfrm>
            <a:off x="640080"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ARR path</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required proof point</a:t>
            </a:r>
            <a:endParaRPr lang="en-US" sz="1100" dirty="0"/>
          </a:p>
        </p:txBody>
      </p:sp>
      <p:sp>
        <p:nvSpPr>
          <p:cNvPr id="13" name="Shape 11"/>
          <p:cNvSpPr/>
          <p:nvPr/>
        </p:nvSpPr>
        <p:spPr>
          <a:xfrm>
            <a:off x="3319272" y="3383280"/>
            <a:ext cx="2697480" cy="1828800"/>
          </a:xfrm>
          <a:prstGeom prst="rect">
            <a:avLst/>
          </a:prstGeom>
          <a:solidFill>
            <a:srgbClr val="FFFFFF"/>
          </a:solidFill>
          <a:ln w="12700">
            <a:solidFill>
              <a:srgbClr val="CADCFC"/>
            </a:solidFill>
            <a:prstDash val="solid"/>
          </a:ln>
        </p:spPr>
      </p:sp>
      <p:sp>
        <p:nvSpPr>
          <p:cNvPr id="14" name="Shape 12"/>
          <p:cNvSpPr/>
          <p:nvPr/>
        </p:nvSpPr>
        <p:spPr>
          <a:xfrm>
            <a:off x="3319272" y="3383280"/>
            <a:ext cx="2697480" cy="54864"/>
          </a:xfrm>
          <a:prstGeom prst="rect">
            <a:avLst/>
          </a:prstGeom>
          <a:solidFill>
            <a:srgbClr val="D4AF37"/>
          </a:solidFill>
          <a:ln w="12700">
            <a:solidFill>
              <a:srgbClr val="D4AF37"/>
            </a:solidFill>
            <a:prstDash val="solid"/>
          </a:ln>
        </p:spPr>
      </p:sp>
      <p:sp>
        <p:nvSpPr>
          <p:cNvPr id="15" name="Text 13"/>
          <p:cNvSpPr/>
          <p:nvPr/>
        </p:nvSpPr>
        <p:spPr>
          <a:xfrm>
            <a:off x="3502152"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Multi-bank</a:t>
            </a:r>
            <a:endParaRPr lang="en-US" sz="2600" dirty="0"/>
          </a:p>
        </p:txBody>
      </p:sp>
      <p:sp>
        <p:nvSpPr>
          <p:cNvPr id="16" name="Text 14"/>
          <p:cNvSpPr/>
          <p:nvPr/>
        </p:nvSpPr>
        <p:spPr>
          <a:xfrm>
            <a:off x="3502152"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RWA platform</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at maturity</a:t>
            </a:r>
            <a:endParaRPr lang="en-US" sz="1100" dirty="0"/>
          </a:p>
        </p:txBody>
      </p:sp>
      <p:sp>
        <p:nvSpPr>
          <p:cNvPr id="17" name="Shape 15"/>
          <p:cNvSpPr/>
          <p:nvPr/>
        </p:nvSpPr>
        <p:spPr>
          <a:xfrm>
            <a:off x="6181344" y="3383280"/>
            <a:ext cx="2697480" cy="1828800"/>
          </a:xfrm>
          <a:prstGeom prst="rect">
            <a:avLst/>
          </a:prstGeom>
          <a:solidFill>
            <a:srgbClr val="FFFFFF"/>
          </a:solidFill>
          <a:ln w="12700">
            <a:solidFill>
              <a:srgbClr val="CADCFC"/>
            </a:solidFill>
            <a:prstDash val="solid"/>
          </a:ln>
        </p:spPr>
      </p:sp>
      <p:sp>
        <p:nvSpPr>
          <p:cNvPr id="18" name="Shape 16"/>
          <p:cNvSpPr/>
          <p:nvPr/>
        </p:nvSpPr>
        <p:spPr>
          <a:xfrm>
            <a:off x="6181344" y="3383280"/>
            <a:ext cx="2697480" cy="54864"/>
          </a:xfrm>
          <a:prstGeom prst="rect">
            <a:avLst/>
          </a:prstGeom>
          <a:solidFill>
            <a:srgbClr val="D4AF37"/>
          </a:solidFill>
          <a:ln w="12700">
            <a:solidFill>
              <a:srgbClr val="D4AF37"/>
            </a:solidFill>
            <a:prstDash val="solid"/>
          </a:ln>
        </p:spPr>
      </p:sp>
      <p:sp>
        <p:nvSpPr>
          <p:cNvPr id="19" name="Text 17"/>
          <p:cNvSpPr/>
          <p:nvPr/>
        </p:nvSpPr>
        <p:spPr>
          <a:xfrm>
            <a:off x="6364224"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US$50M+</a:t>
            </a:r>
            <a:endParaRPr lang="en-US" sz="2600" dirty="0"/>
          </a:p>
        </p:txBody>
      </p:sp>
      <p:sp>
        <p:nvSpPr>
          <p:cNvPr id="20" name="Text 18"/>
          <p:cNvSpPr/>
          <p:nvPr/>
        </p:nvSpPr>
        <p:spPr>
          <a:xfrm>
            <a:off x="6364224"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Token FDV</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(optional upside)</a:t>
            </a:r>
            <a:endParaRPr lang="en-US" sz="1100" dirty="0"/>
          </a:p>
        </p:txBody>
      </p:sp>
      <p:sp>
        <p:nvSpPr>
          <p:cNvPr id="21" name="Shape 19"/>
          <p:cNvSpPr/>
          <p:nvPr/>
        </p:nvSpPr>
        <p:spPr>
          <a:xfrm>
            <a:off x="9043416" y="3383280"/>
            <a:ext cx="2697480" cy="1828800"/>
          </a:xfrm>
          <a:prstGeom prst="rect">
            <a:avLst/>
          </a:prstGeom>
          <a:solidFill>
            <a:srgbClr val="FFFFFF"/>
          </a:solidFill>
          <a:ln w="12700">
            <a:solidFill>
              <a:srgbClr val="CADCFC"/>
            </a:solidFill>
            <a:prstDash val="solid"/>
          </a:ln>
        </p:spPr>
      </p:sp>
      <p:sp>
        <p:nvSpPr>
          <p:cNvPr id="22" name="Shape 20"/>
          <p:cNvSpPr/>
          <p:nvPr/>
        </p:nvSpPr>
        <p:spPr>
          <a:xfrm>
            <a:off x="9043416" y="3383280"/>
            <a:ext cx="2697480" cy="54864"/>
          </a:xfrm>
          <a:prstGeom prst="rect">
            <a:avLst/>
          </a:prstGeom>
          <a:solidFill>
            <a:srgbClr val="D4AF37"/>
          </a:solidFill>
          <a:ln w="12700">
            <a:solidFill>
              <a:srgbClr val="D4AF37"/>
            </a:solidFill>
            <a:prstDash val="solid"/>
          </a:ln>
        </p:spPr>
      </p:sp>
      <p:sp>
        <p:nvSpPr>
          <p:cNvPr id="23" name="Text 21"/>
          <p:cNvSpPr/>
          <p:nvPr/>
        </p:nvSpPr>
        <p:spPr>
          <a:xfrm>
            <a:off x="9226296" y="3611880"/>
            <a:ext cx="2377440" cy="640080"/>
          </a:xfrm>
          <a:prstGeom prst="rect">
            <a:avLst/>
          </a:prstGeom>
          <a:noFill/>
          <a:ln/>
        </p:spPr>
        <p:txBody>
          <a:bodyPr wrap="square" lIns="0" tIns="0" rIns="0" bIns="0" rtlCol="0" anchor="ctr"/>
          <a:lstStyle/>
          <a:p>
            <a:pPr marL="0" indent="0">
              <a:buNone/>
            </a:pPr>
            <a:r>
              <a:rPr lang="en-US" sz="2600" b="1" dirty="0">
                <a:solidFill>
                  <a:srgbClr val="0F1B3D"/>
                </a:solidFill>
                <a:latin typeface="Calibri" pitchFamily="34" charset="0"/>
                <a:ea typeface="Calibri" pitchFamily="34" charset="-122"/>
                <a:cs typeface="Calibri" pitchFamily="34" charset="-120"/>
              </a:rPr>
              <a:t>US$100M</a:t>
            </a:r>
            <a:endParaRPr lang="en-US" sz="2600" dirty="0"/>
          </a:p>
        </p:txBody>
      </p:sp>
      <p:sp>
        <p:nvSpPr>
          <p:cNvPr id="24" name="Text 22"/>
          <p:cNvSpPr/>
          <p:nvPr/>
        </p:nvSpPr>
        <p:spPr>
          <a:xfrm>
            <a:off x="9226296" y="4297680"/>
            <a:ext cx="2377440" cy="822960"/>
          </a:xfrm>
          <a:prstGeom prst="rect">
            <a:avLst/>
          </a:prstGeom>
          <a:noFill/>
          <a:ln/>
        </p:spPr>
        <p:txBody>
          <a:bodyPr wrap="square" lIns="0" tIns="0" rIns="0" bIns="0" rtlCol="0" anchor="ctr"/>
          <a:lstStyle/>
          <a:p>
            <a:pPr marL="0" indent="0">
              <a:buNone/>
            </a:pPr>
            <a:r>
              <a:rPr lang="en-US" sz="1100" dirty="0">
                <a:solidFill>
                  <a:srgbClr val="5A6378"/>
                </a:solidFill>
                <a:latin typeface="Calibri" pitchFamily="34" charset="0"/>
                <a:ea typeface="Calibri" pitchFamily="34" charset="-122"/>
                <a:cs typeface="Calibri" pitchFamily="34" charset="-120"/>
              </a:rPr>
              <a:t>Mature-stage</a:t>
            </a:r>
            <a:endParaRPr lang="en-US" sz="1100" dirty="0"/>
          </a:p>
          <a:p>
            <a:pPr marL="0" indent="0">
              <a:buNone/>
            </a:pPr>
            <a:r>
              <a:rPr lang="en-US" sz="1100" dirty="0">
                <a:solidFill>
                  <a:srgbClr val="5A6378"/>
                </a:solidFill>
                <a:latin typeface="Calibri" pitchFamily="34" charset="0"/>
                <a:ea typeface="Calibri" pitchFamily="34" charset="-122"/>
                <a:cs typeface="Calibri" pitchFamily="34" charset="-120"/>
              </a:rPr>
              <a:t>valuation target</a:t>
            </a:r>
            <a:endParaRPr lang="en-US" sz="1100" dirty="0"/>
          </a:p>
        </p:txBody>
      </p:sp>
      <p:sp>
        <p:nvSpPr>
          <p:cNvPr id="25" name="Shape 23"/>
          <p:cNvSpPr/>
          <p:nvPr/>
        </p:nvSpPr>
        <p:spPr>
          <a:xfrm>
            <a:off x="457200" y="5486400"/>
            <a:ext cx="11247120" cy="731520"/>
          </a:xfrm>
          <a:prstGeom prst="rect">
            <a:avLst/>
          </a:prstGeom>
          <a:solidFill>
            <a:srgbClr val="0F1B3D"/>
          </a:solidFill>
          <a:ln w="12700">
            <a:solidFill>
              <a:srgbClr val="0F1B3D"/>
            </a:solidFill>
            <a:prstDash val="solid"/>
          </a:ln>
        </p:spPr>
      </p:sp>
      <p:sp>
        <p:nvSpPr>
          <p:cNvPr id="26" name="Text 24"/>
          <p:cNvSpPr/>
          <p:nvPr/>
        </p:nvSpPr>
        <p:spPr>
          <a:xfrm>
            <a:off x="777240" y="5486400"/>
            <a:ext cx="10607040" cy="731520"/>
          </a:xfrm>
          <a:prstGeom prst="rect">
            <a:avLst/>
          </a:prstGeom>
          <a:noFill/>
          <a:ln/>
        </p:spPr>
        <p:txBody>
          <a:bodyPr wrap="square" lIns="0" tIns="0" rIns="0" bIns="0" rtlCol="0" anchor="ctr"/>
          <a:lstStyle/>
          <a:p>
            <a:pPr marL="0" indent="0">
              <a:buNone/>
            </a:pPr>
            <a:r>
              <a:rPr lang="en-US" sz="1000" b="1" kern="0" spc="300" dirty="0">
                <a:solidFill>
                  <a:srgbClr val="D4AF37"/>
                </a:solidFill>
                <a:latin typeface="Calibri" pitchFamily="34" charset="0"/>
                <a:ea typeface="Calibri" pitchFamily="34" charset="-122"/>
                <a:cs typeface="Calibri" pitchFamily="34" charset="-120"/>
              </a:rPr>
              <a:t xml:space="preserve">WHAT WE BUILD  </a:t>
            </a:r>
            <a:r>
              <a:rPr lang="en-US" sz="1200" dirty="0">
                <a:solidFill>
                  <a:srgbClr val="FFFFFF"/>
                </a:solidFill>
                <a:latin typeface="Calibri" pitchFamily="34" charset="0"/>
                <a:ea typeface="Calibri" pitchFamily="34" charset="-122"/>
                <a:cs typeface="Calibri" pitchFamily="34" charset="-120"/>
              </a:rPr>
              <a:t>AI Agent vertical leadership  ·  Multi-bank RWA platform  ·  Global brokerage corridor  ·  Real estate operating system</a:t>
            </a:r>
            <a:endParaRPr lang="en-US" sz="1000" dirty="0"/>
          </a:p>
        </p:txBody>
      </p:sp>
    </p:spTree>
  </p:cSld>
  <p:clrMapOvr>
    <a:masterClrMapping/>
  </p:clrMapOvr>
</p:sld>
</file>

<file path=ppt/slides/slide22.xml><?xml version="1.0" encoding="utf-8"?>
<ns0:sld xmlns:ns0="http://schemas.openxmlformats.org/presentationml/2006/main" xmlns:ns1="http://schemas.openxmlformats.org/drawingml/2006/main" xmlns:ns2="http://schemas.openxmlformats.org/officeDocument/2006/relationships">
  <ns0:cSld name="Slide 21">
    <ns0:bg>
      <ns0:bgPr>
        <ns1:solidFill>
          <ns1:srgbClr val="FFFFFF"/>
        </ns1:solidFill>
        <ns1:effectLst/>
      </ns0:bgPr>
    </ns0:bg>
    <ns0:spTree>
      <ns0:nvGrpSpPr>
        <ns0:cNvPr id="1" name=""/>
        <ns0:cNvGrpSpPr/>
        <ns0:nvPr/>
      </ns0:nvGrpSpPr>
      <ns0:grpSpPr>
        <ns1:xfrm>
          <ns1:off x="0" y="0"/>
          <ns1:ext cx="0" cy="0"/>
          <ns1:chOff x="0" y="0"/>
          <ns1:chExt cx="0" cy="0"/>
        </ns1:xfrm>
      </ns0:grpSpPr>
      <ns0:sp>
        <ns0:nvSpPr>
          <ns0:cNvPr id="3" name="Text 1"/>
          <ns0:cNvSpPr/>
          <ns0:nvPr/>
        </ns0:nvSpPr>
        <ns0:spPr>
          <ns1:xfrm>
            <ns1:off x="11430000" y="6537960"/>
            <ns1:ext cx="640080" cy="228600"/>
          </ns1:xfrm>
          <ns1:prstGeom prst="rect">
            <ns1:avLst/>
          </ns1:prstGeom>
          <ns1:noFill/>
          <ns1:ln/>
        </ns0:spPr>
        <ns0:txBody>
          <ns1:bodyPr wrap="square" lIns="0" tIns="0" rIns="0" bIns="0" rtlCol="0" anchor="ctr"/>
          <ns1:lstStyle/>
          <ns1:p>
            <ns1:pPr marL="0" indent="0" algn="r">
              <ns1:buNone/>
            </ns1:pPr>
            <ns1:r>
              <ns1:rPr lang="en-US" sz="1000" b="1" dirty="0">
                <ns1:solidFill>
                  <ns1:srgbClr val="0F1B3D"/>
                </ns1:solidFill>
                <ns1:latin typeface="Calibri" pitchFamily="34" charset="0"/>
                <ns1:ea typeface="Calibri" pitchFamily="34" charset="-122"/>
                <ns1:cs typeface="Calibri" pitchFamily="34" charset="-120"/>
              </ns1:rPr>
              <ns1:t>22</ns1:t>
            </ns1:r>
            <ns1:r>
              <ns1:rPr lang="en-US" sz="1000" dirty="0">
                <ns1:solidFill>
                  <ns1:srgbClr val="5A6378"/>
                </ns1:solidFill>
                <ns1:latin typeface="Calibri" pitchFamily="34" charset="0"/>
                <ns1:ea typeface="Calibri" pitchFamily="34" charset="-122"/>
                <ns1:cs typeface="Calibri" pitchFamily="34" charset="-120"/>
              </ns1:rPr>
              <ns1:t xml:space="preserve">/ 23</ns1:t>
            </ns1:r>
            <ns1:endParaRPr lang="en-US" sz="1000" dirty="0"/>
          </ns1:p>
        </ns0:txBody>
      </ns0:sp>
      <ns0:sp>
        <ns0:nvSpPr>
          <ns0:cNvPr id="4" name="Text 2"/>
          <ns0:cNvSpPr/>
          <ns0:nvPr/>
        </ns0:nvSpPr>
        <ns0:spPr>
          <ns1:xfrm>
            <ns1:off x="411480" y="6537960"/>
            <ns1:ext cx="1097280" cy="22860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0F1B3D"/>
                </ns1:solidFill>
                <ns1:latin typeface="Calibri" pitchFamily="34" charset="0"/>
                <ns1:ea typeface="Calibri" pitchFamily="34" charset="-122"/>
                <ns1:cs typeface="Calibri" pitchFamily="34" charset="-120"/>
              </ns1:rPr>
              <ns1:t>GLEMO</ns1:t>
            </ns1:r>
            <ns1:endParaRPr lang="en-US" sz="1000" dirty="0"/>
          </ns1:p>
        </ns0:txBody>
      </ns0:sp>
      <ns0:sp>
        <ns0:nvSpPr>
          <ns0:cNvPr id="5" name="Text 3"/>
          <ns0:cNvSpPr/>
          <ns0:nvPr/>
        </ns0:nvSpPr>
        <ns0:spPr>
          <ns1:xfrm>
            <ns1:off x="5486400" y="6537960"/>
            <ns1:ext cx="1371600" cy="228600"/>
          </ns1:xfrm>
          <ns1:prstGeom prst="rect">
            <ns1:avLst/>
          </ns1:prstGeom>
          <ns1:noFill/>
          <ns1:ln/>
        </ns0:spPr>
        <ns0:txBody>
          <ns1:bodyPr wrap="square" lIns="0" tIns="0" rIns="0" bIns="0" rtlCol="0" anchor="ctr"/>
          <ns1:lstStyle/>
          <ns1:p>
            <ns1:pPr marL="0" indent="0" algn="ctr">
              <ns1:buNone/>
            </ns1:pPr>
            <ns1:r>
              <ns1:rPr lang="en-US" sz="900" i="1" dirty="0">
                <ns1:solidFill>
                  <ns1:srgbClr val="5A6378"/>
                </ns1:solidFill>
                <ns1:latin typeface="Calibri" pitchFamily="34" charset="0"/>
                <ns1:ea typeface="Calibri" pitchFamily="34" charset="-122"/>
                <ns1:cs typeface="Calibri" pitchFamily="34" charset="-120"/>
              </ns1:rPr>
              <ns1:t>Confidential</ns1:t>
            </ns1:r>
            <ns1:endParaRPr lang="en-US" sz="900" dirty="0"/>
          </ns1:p>
        </ns0:txBody>
      </ns0:sp>
      <ns0:sp>
        <ns0:nvSpPr>
          <ns0:cNvPr id="6" name="Text 4"/>
          <ns0:cNvSpPr/>
          <ns0:nvPr/>
        </ns0:nvSpPr>
        <ns0:spPr>
          <ns1:xfrm>
            <ns1:off x="457200" y="457200"/>
            <ns1:ext cx="7315200" cy="274320"/>
          </ns1:xfrm>
          <ns1:prstGeom prst="rect">
            <ns1:avLst/>
          </ns1:prstGeom>
          <ns1:noFill/>
          <ns1:ln/>
        </ns0:spPr>
        <ns0:txBody>
          <ns1:bodyPr wrap="square" lIns="0" tIns="0" rIns="0" bIns="0" rtlCol="0" anchor="ctr"/>
          <ns1:lstStyle/>
          <ns1:p>
            <ns1:pPr marL="0" indent="0">
              <ns1:buNone/>
            </ns1:pPr>
            <ns1:r>
              <ns1:rPr lang="en-US" sz="1000" b="1" kern="0" spc="400" dirty="0">
                <ns1:solidFill>
                  <ns1:srgbClr val="D4AF37"/>
                </ns1:solidFill>
                <ns1:latin typeface="Calibri" pitchFamily="34" charset="0"/>
                <ns1:ea typeface="Calibri" pitchFamily="34" charset="-122"/>
                <ns1:cs typeface="Calibri" pitchFamily="34" charset="-120"/>
              </ns1:rPr>
              <ns1:t>18  ·  FOUNDER</ns1:t>
            </ns1:r>
            <ns1:endParaRPr lang="en-US" sz="1000" dirty="0"/>
          </ns1:p>
        </ns0:txBody>
      </ns0:sp>
      <ns0:sp>
        <ns0:nvSpPr>
          <ns0:cNvPr id="7" name="Text 5"/>
          <ns0:cNvSpPr/>
          <ns0:nvPr/>
        </ns0:nvSpPr>
        <ns0:spPr>
          <ns1:xfrm>
            <ns1:off x="457200" y="777240"/>
            <ns1:ext cx="10972800" cy="822960"/>
          </ns1:xfrm>
          <ns1:prstGeom prst="rect">
            <ns1:avLst/>
          </ns1:prstGeom>
          <ns1:noFill/>
          <ns1:ln/>
        </ns0:spPr>
        <ns0:txBody>
          <ns1:bodyPr wrap="square" lIns="0" tIns="0" rIns="0" bIns="0" rtlCol="0" anchor="ctr"/>
          <ns1:lstStyle/>
          <ns1:p>
            <ns1:pPr marL="0" indent="0">
              <ns1:buNone/>
            </ns1:pPr>
            <ns1:r>
              <ns1:rPr lang="en-US" sz="3200" b="1" dirty="0">
                <ns1:solidFill>
                  <ns1:srgbClr val="0F1B3D"/>
                </ns1:solidFill>
                <ns1:latin typeface="Calibri" pitchFamily="34" charset="0"/>
                <ns1:ea typeface="Calibri" pitchFamily="34" charset="-122"/>
                <ns1:cs typeface="Calibri" pitchFamily="34" charset="-120"/>
              </ns1:rPr>
              <ns1:t>Gleisson Herit:</ns1:t>
            </ns1:r>
            <ns1:endParaRPr lang="en-US" sz="3200" dirty="0"/>
          </ns1:p>
          <ns1:p>
            <ns1:pPr marL="0" indent="0">
              <ns1:buNone/>
            </ns1:pPr>
            <ns1:r>
              <ns1:rPr lang="en-US" sz="3200" b="1" dirty="0">
                <ns1:solidFill>
                  <ns1:srgbClr val="0F1B3D"/>
                </ns1:solidFill>
                <ns1:latin typeface="Calibri" pitchFamily="34" charset="0"/>
                <ns1:ea typeface="Calibri" pitchFamily="34" charset="-122"/>
                <ns1:cs typeface="Calibri" pitchFamily="34" charset="-120"/>
              </ns1:rPr>
              <ns1:t>30 years executing in parallel.</ns1:t>
            </ns1:r>
            <ns1:endParaRPr lang="en-US" sz="3200" dirty="0"/>
          </ns1:p>
        </ns0:txBody>
      </ns0:sp>
      <ns0:sp>
        <ns0:nvSpPr>
          <ns0:cNvPr id="300" name="s300"/>
          <ns0:cNvSpPr/>
          <ns0:nvPr/>
        </ns0:nvSpPr>
        <ns0:spPr>
          <ns1:xfrm>
            <ns1:off x="457200" y="1920600"/>
            <ns1:ext cx="2514600" cy="4800600"/>
          </ns1:xfrm>
          <ns1:prstGeom prst="rect">
            <ns1:avLst/>
          </ns1:prstGeom>
          <ns1:solidFill>
            <ns1:srgbClr val="0F1B3D"/>
          </ns1:solidFill>
          <ns1:ln w="19050">
            <ns1:solidFill>
              <ns1:srgbClr val="D4AF37"/>
            </ns1:solidFill>
          </ns1:ln>
        </ns0:spPr>
      </ns0:sp>
      <ns0:sp>
        <ns0:nvSpPr>
          <ns0:cNvPr id="304" name="s304"/>
          <ns0:cNvSpPr/>
          <ns0:nvPr/>
        </ns0:nvSpPr>
        <ns0:spPr>
          <ns1:xfrm>
            <ns1:off x="3200400" y="1920600"/>
            <ns1:ext cx="4343400" cy="4800600"/>
          </ns1:xfrm>
          <ns1:prstGeom prst="rect">
            <ns1:avLst/>
          </ns1:prstGeom>
          <ns1:solidFill>
            <ns1:srgbClr val="0F1B3D"/>
          </ns1:solidFill>
          <ns1:ln w="19050">
            <ns1:solidFill>
              <ns1:srgbClr val="D4AF37"/>
            </ns1:solidFill>
          </ns1:ln>
        </ns0:spPr>
      </ns0:sp>
      <ns0:sp>
        <ns0:nvSpPr>
          <ns0:cNvPr id="305" name="s305"/>
          <ns0:cNvSpPr/>
          <ns0:nvPr/>
        </ns0:nvSpPr>
        <ns0:spPr>
          <ns1:xfrm>
            <ns1:off x="3352800" y="2073000"/>
            <ns1:ext cx="4038600" cy="4495800"/>
          </ns1:xfrm>
          <ns1:prstGeom prst="rect">
            <ns1:avLst/>
          </ns1:prstGeom>
          <ns1:noFill/>
          <ns1:ln>
            <ns1:noFill/>
          </ns1:ln>
        </ns0:spPr>
        <ns0:txBody>
          <ns1:bodyPr wrap="square" lIns="114300" tIns="91440" rIns="114300" bIns="91440" rtlCol="0" anchor="t"/>
          <ns1:lstStyle/>
          <ns1:p>
            <ns1:pPr marL="0" indent="0" algn="l">
              <ns1:buNone/>
            </ns1:pPr>
            <ns1:r>
              <ns1:rPr lang="en-US" sz="800" b="1" i="0" dirty="0">
                <ns1:solidFill>
                  <ns1:srgbClr val="D4AF37"/>
                </ns1:solidFill>
                <ns1:latin typeface="Calibri"/>
              </ns1:rPr>
              <ns1:t>FOUNDER &amp; CEO</ns1:t>
            </ns1:r>
          </ns1:p>
          <ns1:p>
            <ns1:pPr marL="0" indent="0" algn="l">
              <ns1:buNone/>
            </ns1:pPr>
            <ns1:r>
              <ns1:rPr lang="en-US" sz="1000" b="0" i="0" dirty="0">
                <ns1:solidFill>
                  <ns1:srgbClr val="FFFFFF"/>
                </ns1:solidFill>
                <ns1:latin typeface="Calibri"/>
              </ns1:rPr>
              <ns1:t/>
            </ns1:r>
          </ns1:p>
          <ns1:p>
            <ns1:pPr marL="0" indent="0" algn="l">
              <ns1:buNone/>
            </ns1:pPr>
            <ns1:r>
              <ns1:rPr lang="en-US" sz="1000" b="0" i="0" dirty="0">
                <ns1:solidFill>
                  <ns1:srgbClr val="FFFFFF"/>
                </ns1:solidFill>
                <ns1:latin typeface="Calibri"/>
              </ns1:rPr>
              <ns1:t>Digital projects specialist since 1996.</ns1:t>
            </ns1:r>
          </ns1:p>
          <ns1:p>
            <ns1:pPr marL="0" indent="0" algn="l">
              <ns1:buNone/>
            </ns1:pPr>
            <ns1:r>
              <ns1:rPr lang="en-US" sz="1000" b="0" i="0" dirty="0">
                <ns1:solidFill>
                  <ns1:srgbClr val="FFFFFF"/>
                </ns1:solidFill>
                <ns1:latin typeface="Calibri"/>
              </ns1:rPr>
              <ns1:t>1,000+ companies served across multiple sectors.</ns1:t>
            </ns1:r>
          </ns1:p>
          <ns1:p>
            <ns1:pPr marL="0" indent="0" algn="l">
              <ns1:buNone/>
            </ns1:pPr>
            <ns1:r>
              <ns1:rPr lang="en-US" sz="1000" b="0" i="0" dirty="0">
                <ns1:solidFill>
                  <ns1:srgbClr val="FFFFFF"/>
                </ns1:solidFill>
                <ns1:latin typeface="Calibri"/>
              </ns1:rPr>
              <ns1:t/>
            </ns1:r>
          </ns1:p>
          <ns1:p>
            <ns1:pPr marL="0" indent="0" algn="l">
              <ns1:buNone/>
            </ns1:pPr>
            <ns1:r>
              <ns1:rPr lang="en-US" sz="1000" b="0" i="0" dirty="0">
                <ns1:solidFill>
                  <ns1:srgbClr val="FFFFFF"/>
                </ns1:solidFill>
                <ns1:latin typeface="Calibri"/>
              </ns1:rPr>
              <ns1:t>Architect of Brazil's largest digital real estate case (MRV) —</ns1:t>
            </ns1:r>
          </ns1:p>
          <ns1:p>
            <ns1:pPr marL="0" indent="0" algn="l">
              <ns1:buNone/>
            </ns1:pPr>
            <ns1:r>
              <ns1:rPr lang="en-US" sz="1000" b="0" i="0" dirty="0">
                <ns1:solidFill>
                  <ns1:srgbClr val="FFFFFF"/>
                </ns1:solidFill>
                <ns1:latin typeface="Calibri"/>
              </ns1:rPr>
              <ns1:t>defined how digital sales operate in BR housing for 20+ years.</ns1:t>
            </ns1:r>
          </ns1:p>
          <ns1:p>
            <ns1:pPr marL="0" indent="0" algn="l">
              <ns1:buNone/>
            </ns1:pPr>
            <ns1:r>
              <ns1:rPr lang="en-US" sz="1000" b="0" i="0" dirty="0">
                <ns1:solidFill>
                  <ns1:srgbClr val="FFFFFF"/>
                </ns1:solidFill>
                <ns1:latin typeface="Calibri"/>
              </ns1:rPr>
              <ns1:t/>
            </ns1:r>
          </ns1:p>
          <ns1:p>
            <ns1:pPr marL="0" indent="0" algn="l">
              <ns1:buNone/>
            </ns1:pPr>
            <ns1:r>
              <ns1:rPr lang="en-US" sz="1000" b="0" i="0" dirty="0">
                <ns1:solidFill>
                  <ns1:srgbClr val="FFFFFF"/>
                </ns1:solidFill>
                <ns1:latin typeface="Calibri"/>
              </ns1:rPr>
              <ns1:t>Track record of leading dozens of complex projects in parallel.</ns1:t>
            </ns1:r>
          </ns1:p>
          <ns1:p>
            <ns1:pPr marL="0" indent="0" algn="l">
              <ns1:buNone/>
            </ns1:pPr>
            <ns1:r>
              <ns1:rPr lang="en-US" sz="1000" b="0" i="0" dirty="0">
                <ns1:solidFill>
                  <ns1:srgbClr val="FFFFFF"/>
                </ns1:solidFill>
                <ns1:latin typeface="Calibri"/>
              </ns1:rPr>
              <ns1:t/>
            </ns1:r>
          </ns1:p>
          <ns1:p>
            <ns1:pPr marL="0" indent="0" algn="l">
              <ns1:buNone/>
            </ns1:pPr>
            <ns1:r>
              <ns1:rPr lang="en-US" sz="1000" b="1" i="0" dirty="0">
                <ns1:solidFill>
                  <ns1:srgbClr val="D4AF37"/>
                </ns1:solidFill>
                <ns1:latin typeface="Calibri"/>
              </ns1:rPr>
              <ns1:t>USD 1M+ personally invested in Glemo since 2021.</ns1:t>
            </ns1:r>
          </ns1:p>
          <ns1:p>
            <ns1:pPr marL="0" indent="0" algn="l">
              <ns1:buNone/>
            </ns1:pPr>
            <ns1:r>
              <ns1:rPr lang="en-US" sz="1000" b="0" i="0" dirty="0">
                <ns1:solidFill>
                  <ns1:srgbClr val="FFFFFF"/>
                </ns1:solidFill>
                <ns1:latin typeface="Calibri"/>
              </ns1:rPr>
              <ns1:t/>
            </ns1:r>
          </ns1:p>
          <ns1:p>
            <ns1:pPr marL="0" indent="0" algn="l">
              <ns1:buNone/>
            </ns1:pPr>
            <ns1:r>
              <ns1:rPr lang="en-US" sz="900" b="0" i="0" dirty="0">
                <ns1:solidFill>
                  <ns1:srgbClr val="FFFFFF"/>
                </ns1:solidFill>
                <ns1:latin typeface="Calibri"/>
              </ns1:rPr>
              <ns1:t>Solo founder risk mitigated: senior platform head + COO are priority post-close hires.</ns1:t>
            </ns1:r>
          </ns1:p>
          <ns1:p>
            <ns1:pPr marL="0" indent="0" algn="l">
              <ns1:buNone/>
            </ns1:pPr>
            <ns1:r>
              <ns1:rPr lang="en-US" sz="900" b="0" i="0" dirty="0">
                <ns1:solidFill>
                  <ns1:srgbClr val="FFFFFF"/>
                </ns1:solidFill>
                <ns1:latin typeface="Calibri"/>
              </ns1:rPr>
              <ns1:t>Advisory board in formation — PropTech, cross-border, regulatory.</ns1:t>
            </ns1:r>
          </ns1:p>
        </ns0:txBody>
      </ns0:sp>
      <ns0:sp>
        <ns0:nvSpPr>
          <ns0:cNvPr id="306" name="s306"/>
          <ns0:cNvSpPr/>
          <ns0:nvPr/>
        </ns0:nvSpPr>
        <ns0:spPr>
          <ns1:xfrm>
            <ns1:off x="7772400" y="1920600"/>
            <ns1:ext cx="3962400" cy="2640330"/>
          </ns1:xfrm>
          <ns1:prstGeom prst="rect">
            <ns1:avLst/>
          </ns1:prstGeom>
          <ns1:solidFill>
            <ns1:srgbClr val="FFFFFF"/>
          </ns1:solidFill>
          <ns1:ln w="19050">
            <ns1:solidFill>
              <ns1:srgbClr val="CADCFC"/>
            </ns1:solidFill>
          </ns1:ln>
        </ns0:spPr>
      </ns0:sp>
      <ns0:sp>
        <ns0:nvSpPr>
          <ns0:cNvPr id="309" name="s309"/>
          <ns0:cNvSpPr/>
          <ns0:nvPr/>
        </ns0:nvSpPr>
        <ns0:spPr>
          <ns1:xfrm>
            <ns1:off x="7924800" y="2873100"/>
            <ns1:ext cx="3657600" cy="1540330"/>
          </ns1:xfrm>
          <ns1:prstGeom prst="rect">
            <ns1:avLst/>
          </ns1:prstGeom>
          <ns1:noFill/>
          <ns1:ln>
            <ns1:noFill/>
          </ns1:ln>
        </ns0:spPr>
        <ns0:txBody>
          <ns1:bodyPr wrap="square" lIns="114300" tIns="91440" rIns="114300" bIns="91440" rtlCol="0" anchor="t"/>
          <ns1:lstStyle/>
          <ns1:p>
            <ns1:pPr marL="0" indent="0" algn="l">
              <ns1:buNone/>
            </ns1:pPr>
            <ns1:r>
              <ns1:rPr lang="en-US" sz="900" b="0" i="0" dirty="0">
                <ns1:solidFill>
                  <ns1:srgbClr val="5A6378"/>
                </ns1:solidFill>
                <ns1:latin typeface="Calibri"/>
              </ns1:rPr>
              <ns1:t>Engineering, marketing, partnerships, AI, Web3.</ns1:t>
            </ns1:r>
          </ns1:p>
          <ns1:p>
            <ns1:pPr marL="0" indent="0" algn="l">
              <ns1:buNone/>
            </ns1:pPr>
            <ns1:r>
              <ns1:rPr lang="en-US" sz="900" b="0" i="0" dirty="0">
                <ns1:solidFill>
                  <ns1:srgbClr val="5A6378"/>
                </ns1:solidFill>
                <ns1:latin typeface="Calibri"/>
              </ns1:rPr>
              <ns1:t>Assembled since 2021. 8 AI apps in production</ns1:t>
            </ns1:r>
          </ns1:p>
          <ns1:p>
            <ns1:pPr marL="0" indent="0" algn="l">
              <ns1:buNone/>
            </ns1:pPr>
            <ns1:r>
              <ns1:rPr lang="en-US" sz="900" b="0" i="0" dirty="0">
                <ns1:solidFill>
                  <ns1:srgbClr val="5A6378"/>
                </ns1:solidFill>
                <ns1:latin typeface="Calibri"/>
              </ns1:rPr>
              <ns1:t>across 6 countries. Senior platform head and COO hires are priority uses</ns1:t>
            </ns1:r>
          </ns1:p>
          <ns1:p>
            <ns1:pPr marL="0" indent="0" algn="l">
              <ns1:buNone/>
            </ns1:pPr>
            <ns1:r>
              <ns1:rPr lang="en-US" sz="900" b="0" i="0" dirty="0">
                <ns1:solidFill>
                  <ns1:srgbClr val="5A6378"/>
                </ns1:solidFill>
                <ns1:latin typeface="Calibri"/>
              </ns1:rPr>
              <ns1:t>of capital — enabling platform delivery and expansion.</ns1:t>
            </ns1:r>
          </ns1:p>
          <ns1:p>
            <ns1:pPr marL="0" indent="0" algn="l">
              <ns1:buNone/>
            </ns1:pPr>
            <ns1:r>
              <ns1:rPr lang="en-US" sz="900" b="0" i="0" dirty="0">
                <ns1:solidFill>
                  <ns1:srgbClr val="5A6378"/>
                </ns1:solidFill>
                <ns1:latin typeface="Calibri"/>
              </ns1:rPr>
              <ns1:t>Advisory board in formation (PropTech,</ns1:t>
            </ns1:r>
          </ns1:p>
          <ns1:p>
            <ns1:pPr marL="0" indent="0" algn="l">
              <ns1:buNone/>
            </ns1:pPr>
            <ns1:r>
              <ns1:rPr lang="en-US" sz="900" b="0" i="0" dirty="0">
                <ns1:solidFill>
                  <ns1:srgbClr val="5A6378"/>
                </ns1:solidFill>
                <ns1:latin typeface="Calibri"/>
              </ns1:rPr>
              <ns1:t>cross-border, regulatory strategy).</ns1:t>
            </ns1:r>
          </ns1:p>
        </ns0:txBody>
      </ns0:sp>
      <ns0:sp>
        <ns0:nvSpPr>
          <ns0:cNvPr id="310" name="s310"/>
          <ns0:cNvSpPr/>
          <ns0:nvPr/>
        </ns0:nvSpPr>
        <ns0:spPr>
          <ns1:xfrm>
            <ns1:off x="7772400" y="4675230"/>
            <ns1:ext cx="3962400" cy="2045970"/>
          </ns1:xfrm>
          <ns1:prstGeom prst="rect">
            <ns1:avLst/>
          </ns1:prstGeom>
          <ns1:solidFill>
            <ns1:srgbClr val="FFFFFF"/>
          </ns1:solidFill>
          <ns1:ln w="19050">
            <ns1:solidFill>
              <ns1:srgbClr val="CADCFC"/>
            </ns1:solidFill>
          </ns1:ln>
        </ns0:spPr>
      </ns0:sp>
      <ns0:sp>
        <ns0:nvSpPr>
          <ns0:cNvPr id="700" name="s700"/>
          <ns0:cNvSpPr/>
          <ns0:nvPr/>
        </ns0:nvSpPr>
        <ns0:spPr>
          <ns1:xfrm>
            <ns1:off x="7924800" y="2073000"/>
            <ns1:ext cx="3657600" cy="228600"/>
          </ns1:xfrm>
          <ns1:prstGeom prst="rect">
            <ns1:avLst/>
          </ns1:prstGeom>
          <ns1:noFill/>
          <ns1:ln>
            <ns1:noFill/>
          </ns1:ln>
        </ns0:spPr>
        <ns0:txBody>
          <ns1:bodyPr wrap="square" lIns="114300" tIns="91440" rIns="114300" bIns="91440" rtlCol="0" anchor="t"/>
          <ns1:lstStyle/>
          <ns1:p>
            <ns1:pPr marL="0" indent="0">
              <ns1:buNone/>
            </ns1:pPr>
            <ns1:r>
              <ns1:rPr lang="en-US" sz="800" b="1" dirty="0">
                <ns1:solidFill>
                  <ns1:srgbClr val="5A6378"/>
                </ns1:solidFill>
                <ns1:latin typeface="Calibri"/>
              </ns1:rPr>
              <ns1:t>CURRENT TEAM</ns1:t>
            </ns1:r>
          </ns1:p>
        </ns0:txBody>
      </ns0:sp>
      <ns0:sp>
        <ns0:nvSpPr>
          <ns0:cNvPr id="701" name="s701"/>
          <ns0:cNvSpPr/>
          <ns0:nvPr/>
        </ns0:nvSpPr>
        <ns0:spPr>
          <ns1:xfrm>
            <ns1:off x="7924800" y="2338650"/>
            <ns1:ext cx="3657600" cy="457200"/>
          </ns1:xfrm>
          <ns1:prstGeom prst="rect">
            <ns1:avLst/>
          </ns1:prstGeom>
          <ns1:noFill/>
          <ns1:ln>
            <ns1:noFill/>
          </ns1:ln>
        </ns0:spPr>
        <ns0:txBody>
          <ns1:bodyPr wrap="square" lIns="114300" tIns="91440" rIns="114300" bIns="91440" rtlCol="0" anchor="t"/>
          <ns1:lstStyle/>
          <ns1:p>
            <ns1:pPr marL="0" indent="0">
              <ns1:buNone/>
            </ns1:pPr>
            <ns1:r>
              <ns1:rPr lang="en-US" sz="1300" b="1" dirty="0">
                <ns1:solidFill>
                  <ns1:srgbClr val="0F1B3D"/>
                </ns1:solidFill>
                <ns1:latin typeface="Calibri"/>
              </ns1:rPr>
              <ns1:t>11 digital specialists + COO hire planned</ns1:t>
            </ns1:r>
          </ns1:p>
        </ns0:txBody>
      </ns0:sp>
      <ns0:sp>
        <ns0:nvSpPr>
          <ns0:cNvPr id="702" name="s702"/>
          <ns0:cNvSpPr/>
          <ns0:nvPr/>
        </ns0:nvSpPr>
        <ns0:spPr>
          <ns1:xfrm>
            <ns1:off x="7924800" y="4827630"/>
            <ns1:ext cx="3657600" cy="228600"/>
          </ns1:xfrm>
          <ns1:prstGeom prst="rect">
            <ns1:avLst/>
          </ns1:prstGeom>
          <ns1:noFill/>
          <ns1:ln>
            <ns1:noFill/>
          </ns1:ln>
        </ns0:spPr>
        <ns0:txBody>
          <ns1:bodyPr wrap="square" lIns="114300" tIns="91440" rIns="114300" bIns="91440" rtlCol="0" anchor="t"/>
          <ns1:lstStyle/>
          <ns1:p>
            <ns1:pPr marL="0" indent="0">
              <ns1:buNone/>
            </ns1:pPr>
            <ns1:r>
              <ns1:rPr lang="en-US" sz="800" b="1" dirty="0">
                <ns1:solidFill>
                  <ns1:srgbClr val="5A6378"/>
                </ns1:solidFill>
                <ns1:latin typeface="Calibri"/>
              </ns1:rPr>
              <ns1:t>LEGAL STRUCTURE</ns1:t>
            </ns1:r>
          </ns1:p>
        </ns0:txBody>
      </ns0:sp>
      <ns0:sp>
        <ns0:nvSpPr>
          <ns0:cNvPr id="703" name="s703"/>
          <ns0:cNvSpPr/>
          <ns0:nvPr/>
        </ns0:nvSpPr>
        <ns0:spPr>
          <ns1:xfrm>
            <ns1:off x="7924800" y="5093280"/>
            <ns1:ext cx="3657600" cy="400050"/>
          </ns1:xfrm>
          <ns1:prstGeom prst="rect">
            <ns1:avLst/>
          </ns1:prstGeom>
          <ns1:noFill/>
          <ns1:ln>
            <ns1:noFill/>
          </ns1:ln>
        </ns0:spPr>
        <ns0:txBody>
          <ns1:bodyPr wrap="square" lIns="114300" tIns="91440" rIns="114300" bIns="91440" rtlCol="0" anchor="t"/>
          <ns1:lstStyle/>
          <ns1:p>
            <ns1:pPr marL="0" indent="0">
              <ns1:buNone/>
            </ns1:pPr>
            <ns1:r>
              <ns1:rPr lang="en-US" sz="2000" b="1" dirty="0">
                <ns1:solidFill>
                  <ns1:srgbClr val="0F1B3D"/>
                </ns1:solidFill>
                <ns1:latin typeface="Calibri"/>
              </ns1:rPr>
              <ns1:t>BR  ·  US  ·  BVI</ns1:t>
            </ns1:r>
          </ns1:p>
        </ns0:txBody>
      </ns0:sp>
      <ns0:pic>
        <ns0:nvPicPr>
          <ns0:cNvPr id="301" name="FounderPhoto"/>
          <ns0:cNvPicPr>
            <ns1:picLocks noChangeAspect="1"/>
          </ns0:cNvPicPr>
          <ns0:nvPr/>
        </ns0:nvPicPr>
        <ns0:blipFill>
          <ns1:blip ns2:embed="rId3"/>
          <ns1:stretch>
            <ns1:fillRect/>
          </ns1:stretch>
        </ns0:blipFill>
        <ns0:spPr>
          <ns1:xfrm>
            <ns1:off x="457200" y="1920600"/>
            <ns1:ext cx="2514600" cy="3352800"/>
          </ns1:xfrm>
          <ns1:prstGeom prst="rect">
            <ns1:avLst/>
          </ns1:prstGeom>
        </ns0:spPr>
      </ns0:pic>
    </ns0:spTree>
  </ns0:cSld>
  <ns0:clrMapOvr>
    <ns1:masterClrMapping/>
  </ns0:clrMapOvr>
</ns0:sld>
</file>

<file path=ppt/slides/slide23.xml><?xml version="1.0" encoding="utf-8"?>
<p:sld xmlns:a="http://schemas.openxmlformats.org/drawingml/2006/main" xmlns:p="http://schemas.openxmlformats.org/presentationml/2006/main">
  <p:cSld name="Slide 22">
    <p:bg>
      <p:bgPr>
        <a:solidFill>
          <a:srgbClr val="08122A"/>
        </a:solidFill>
        <a:effectLst/>
      </p:bgPr>
    </p:bg>
    <p:spTree>
      <p:nvGrpSpPr>
        <p:cNvPr id="1" name=""/>
        <p:cNvGrpSpPr/>
        <p:nvPr/>
      </p:nvGrpSpPr>
      <p:grpSpPr>
        <a:xfrm>
          <a:off x="0" y="0"/>
          <a:ext cx="0" cy="0"/>
          <a:chOff x="0" y="0"/>
          <a:chExt cx="0" cy="0"/>
        </a:xfrm>
      </p:grpSpPr>
      <p:sp>
        <p:nvSpPr>
          <p:cNvPr id="2" name="Shape 0"/>
          <p:cNvSpPr/>
          <p:nvPr/>
        </p:nvSpPr>
        <p:spPr>
          <a:xfrm>
            <a:off x="0" y="0"/>
            <a:ext cx="365760" cy="6858000"/>
          </a:xfrm>
          <a:prstGeom prst="rect">
            <a:avLst/>
          </a:prstGeom>
          <a:solidFill>
            <a:srgbClr val="D4AF37"/>
          </a:solidFill>
          <a:ln w="12700">
            <a:solidFill>
              <a:srgbClr val="D4AF37"/>
            </a:solidFill>
            <a:prstDash val="solid"/>
          </a:ln>
        </p:spPr>
      </p:sp>
      <p:sp>
        <p:nvSpPr>
          <p:cNvPr id="3" name="Shape 1"/>
          <p:cNvSpPr/>
          <p:nvPr/>
        </p:nvSpPr>
        <p:spPr>
          <a:xfrm>
            <a:off x="8686800" y="3657600"/>
            <a:ext cx="5486400" cy="5486400"/>
          </a:xfrm>
          <a:prstGeom prst="ellipse">
            <a:avLst/>
          </a:prstGeom>
          <a:solidFill>
            <a:srgbClr val="CADCFC">
              <a:alpha val="10000"/>
            </a:srgbClr>
          </a:solidFill>
          <a:ln w="12700">
            <a:solidFill>
              <a:srgbClr val="CADCFC"/>
            </a:solidFill>
            <a:prstDash val="solid"/>
          </a:ln>
        </p:spPr>
      </p:sp>
      <p:sp>
        <p:nvSpPr>
          <p:cNvPr id="4" name="Text 2"/>
          <p:cNvSpPr/>
          <p:nvPr/>
        </p:nvSpPr>
        <p:spPr>
          <a:xfrm>
            <a:off x="914400" y="1371600"/>
            <a:ext cx="10058400" cy="365760"/>
          </a:xfrm>
          <a:prstGeom prst="rect">
            <a:avLst/>
          </a:prstGeom>
          <a:noFill/>
          <a:ln/>
        </p:spPr>
        <p:txBody>
          <a:bodyPr wrap="square" lIns="0" tIns="0" rIns="0" bIns="0" rtlCol="0" anchor="ctr"/>
          <a:lstStyle/>
          <a:p>
            <a:pPr marL="0" indent="0">
              <a:buNone/>
            </a:pPr>
            <a:r>
              <a:rPr lang="en-US" sz="1200" b="1" kern="0" spc="600" dirty="0">
                <a:solidFill>
                  <a:srgbClr val="D4AF37"/>
                </a:solidFill>
                <a:latin typeface="Calibri" pitchFamily="34" charset="0"/>
                <a:ea typeface="Calibri" pitchFamily="34" charset="-122"/>
                <a:cs typeface="Calibri" pitchFamily="34" charset="-120"/>
              </a:rPr>
              <a:t>LET'S BUILD</a:t>
            </a:r>
            <a:endParaRPr lang="en-US" sz="1200" dirty="0"/>
          </a:p>
        </p:txBody>
      </p:sp>
      <p:sp>
        <p:nvSpPr>
          <p:cNvPr id="5" name="Text 3"/>
          <p:cNvSpPr/>
          <p:nvPr/>
        </p:nvSpPr>
        <p:spPr>
          <a:xfrm>
            <a:off x="914400" y="1828800"/>
            <a:ext cx="10058400" cy="246888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Be early in the consolidation</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of global real estate's</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operating layer.</a:t>
            </a:r>
            <a:endParaRPr lang="en-US" sz="4400" dirty="0"/>
          </a:p>
        </p:txBody>
      </p:sp>
      <p:sp>
        <p:nvSpPr>
          <p:cNvPr id="6" name="Shape 4"/>
          <p:cNvSpPr/>
          <p:nvPr/>
        </p:nvSpPr>
        <p:spPr>
          <a:xfrm>
            <a:off x="914400" y="4754880"/>
            <a:ext cx="2743200" cy="0"/>
          </a:xfrm>
          <a:prstGeom prst="line">
            <a:avLst/>
          </a:prstGeom>
          <a:noFill/>
          <a:ln w="25400">
            <a:solidFill>
              <a:srgbClr val="D4AF37"/>
            </a:solidFill>
            <a:prstDash val="solid"/>
          </a:ln>
        </p:spPr>
      </p:sp>
      <p:sp>
        <p:nvSpPr>
          <p:cNvPr id="7" name="Text 5"/>
          <p:cNvSpPr/>
          <p:nvPr/>
        </p:nvSpPr>
        <p:spPr>
          <a:xfrm>
            <a:off x="914400" y="5029200"/>
            <a:ext cx="7315200" cy="164592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Gleisson Herit</a:t>
            </a:r>
            <a:endParaRPr lang="en-US" sz="1800" dirty="0"/>
          </a:p>
          <a:p>
            <a:pPr marL="0" indent="0">
              <a:buNone/>
            </a:pPr>
            <a:r>
              <a:rPr lang="en-US" sz="1200" i="1" dirty="0">
                <a:solidFill>
                  <a:srgbClr val="CADCFC"/>
                </a:solidFill>
                <a:latin typeface="Calibri" pitchFamily="34" charset="0"/>
                <a:ea typeface="Calibri" pitchFamily="34" charset="-122"/>
                <a:cs typeface="Calibri" pitchFamily="34" charset="-120"/>
              </a:rPr>
              <a:t>Founder &amp; CEO</a:t>
            </a:r>
            <a:endParaRPr lang="en-US" sz="1800" dirty="0"/>
          </a:p>
          <a:p>
            <a:pPr marL="0" indent="0">
              <a:buNone/>
            </a:pPr>
            <a:r>
              <a:rPr lang="en-US" sz="600" dirty="0">
                <a:solidFill>
                  <a:srgbClr val="000000"/>
                </a:solidFill>
                <a:latin typeface="Calibri" pitchFamily="34" charset="0"/>
                <a:ea typeface="Calibri" pitchFamily="34" charset="-122"/>
                <a:cs typeface="Calibri" pitchFamily="34" charset="-120"/>
              </a:rPr>
              <a:t xml:space="preserve"> </a:t>
            </a:r>
            <a:endParaRPr lang="en-US" sz="1800" dirty="0"/>
          </a:p>
          <a:p>
            <a:pPr marL="0" indent="0">
              <a:buNone/>
            </a:pPr>
            <a:r>
              <a:rPr lang="en-US" sz="1400" dirty="0">
                <a:solidFill>
                  <a:srgbClr val="F0D77A"/>
                </a:solidFill>
                <a:latin typeface="Calibri" pitchFamily="34" charset="0"/>
                <a:ea typeface="Calibri" pitchFamily="34" charset="-122"/>
                <a:cs typeface="Calibri" pitchFamily="34" charset="-120"/>
              </a:rPr>
              <a:t>gleisson@glemo.co</a:t>
            </a:r>
            <a:endParaRPr lang="en-US" sz="1800" dirty="0"/>
          </a:p>
          <a:p>
            <a:pPr marL="0" indent="0">
              <a:buNone/>
            </a:pPr>
            <a:r>
              <a:rPr lang="en-US" sz="1200" dirty="0">
                <a:solidFill>
                  <a:srgbClr val="CADCFC"/>
                </a:solidFill>
                <a:latin typeface="Calibri" pitchFamily="34" charset="0"/>
                <a:ea typeface="Calibri" pitchFamily="34" charset="-122"/>
                <a:cs typeface="Calibri" pitchFamily="34" charset="-120"/>
              </a:rPr>
              <a:t>glemo.co  ·  glemo.com.br  ·  glemostore.com</a:t>
            </a:r>
            <a:endParaRPr lang="en-US" sz="1800" dirty="0"/>
          </a:p>
          <a:p>
            <a:pPr marL="0" indent="0">
              <a:buNone/>
            </a:pPr>
            <a:r>
              <a:rPr lang="en-US" sz="1200" dirty="0">
                <a:solidFill>
                  <a:srgbClr val="CADCFC"/>
                </a:solidFill>
                <a:latin typeface="Calibri" pitchFamily="34" charset="0"/>
                <a:ea typeface="Calibri" pitchFamily="34" charset="-122"/>
                <a:cs typeface="Calibri" pitchFamily="34" charset="-120"/>
              </a:rPr>
              <a:t>@portalglemo</a:t>
            </a:r>
            <a:endParaRPr lang="en-US" sz="1800" dirty="0"/>
          </a:p>
        </p:txBody>
      </p:sp>
      <p:sp>
        <p:nvSpPr>
          <p:cNvPr id="8" name="Text 6"/>
          <p:cNvSpPr/>
          <p:nvPr/>
        </p:nvSpPr>
        <p:spPr>
          <a:xfrm>
            <a:off x="5486400" y="6537960"/>
            <a:ext cx="5486400" cy="274320"/>
          </a:xfrm>
          <a:prstGeom prst="rect">
            <a:avLst/>
          </a:prstGeom>
          <a:noFill/>
          <a:ln/>
        </p:spPr>
        <p:txBody>
          <a:bodyPr wrap="square" lIns="0" tIns="0" rIns="0" bIns="0" rtlCol="0" anchor="ctr"/>
          <a:lstStyle/>
          <a:p>
            <a:pPr marL="0" indent="0" algn="r">
              <a:buNone/>
            </a:pPr>
            <a:r>
              <a:rPr lang="en-US" sz="900" i="1" dirty="0">
                <a:solidFill>
                  <a:srgbClr val="9AA3B8"/>
                </a:solidFill>
                <a:latin typeface="Calibri" pitchFamily="34" charset="0"/>
                <a:ea typeface="Calibri" pitchFamily="34" charset="-122"/>
                <a:cs typeface="Calibri" pitchFamily="34" charset="-120"/>
              </a:rPr>
              <a:t>Confidential — For Authorized Investors Only</a:t>
            </a:r>
            <a:endParaRPr lang="en-US" sz="900" dirty="0"/>
          </a:p>
        </p:txBody>
      </p:sp>
      <p:sp>
        <p:nvSpPr>
          <p:cNvPr id="9" name="Text 7"/>
          <p:cNvSpPr/>
          <p:nvPr/>
        </p:nvSpPr>
        <p:spPr>
          <a:xfrm>
            <a:off x="11247120" y="6537960"/>
            <a:ext cx="822960" cy="228600"/>
          </a:xfrm>
          <a:prstGeom prst="rect">
            <a:avLst/>
          </a:prstGeom>
          <a:noFill/>
          <a:ln/>
        </p:spPr>
        <p:txBody>
          <a:bodyPr wrap="square" lIns="0" tIns="0" rIns="0" bIns="0" rtlCol="0" anchor="ctr"/>
          <a:lstStyle/>
          <a:p>
            <a:pPr marL="0" indent="0" algn="r">
              <a:buNone/>
            </a:pPr>
            <a:r>
              <a:rPr lang="en-US" sz="1000" b="1" dirty="0">
                <a:solidFill>
                  <a:srgbClr val="D4AF37"/>
                </a:solidFill>
                <a:latin typeface="Calibri" pitchFamily="34" charset="0"/>
                <a:ea typeface="Calibri" pitchFamily="34" charset="-122"/>
                <a:cs typeface="Calibri" pitchFamily="34" charset="-120"/>
              </a:rPr>
              <a:t>23 / 23</a:t>
            </a:r>
            <a:endParaRPr lang="en-US" sz="1000" dirty="0"/>
          </a:p>
        </p:txBody>
      </p:sp>
      <p:sp>
        <p:nvSpPr>
          <p:cNvPr id="500" name="CTA1Bg"/>
          <p:cNvSpPr/>
          <p:nvPr/>
        </p:nvSpPr>
        <p:spPr>
          <a:xfrm>
            <a:off x="457200" y="5943600"/>
            <a:ext cx="5600000" cy="571500"/>
          </a:xfrm>
          <a:prstGeom prst="rect">
            <a:avLst/>
          </a:prstGeom>
          <a:solidFill>
            <a:srgbClr val="D4AF37"/>
          </a:solidFill>
          <a:ln>
            <a:noFill/>
          </a:ln>
        </p:spPr>
        <p:txBody>
          <a:bodyPr wrap="square" lIns="182880" tIns="0" rIns="182880" bIns="0" rtlCol="0" anchor="ctr"/>
          <a:lstStyle/>
          <a:p>
            <a:pPr marL="0" indent="0" algn="ctr">
              <a:buNone/>
            </a:pPr>
            <a:r>
              <a:rPr lang="en-US" sz="1100" b="1" dirty="0">
                <a:solidFill>
                  <a:srgbClr val="0F1B3D"/>
                </a:solidFill>
                <a:latin typeface="Calibri"/>
              </a:rPr>
              <a:t>→  Schedule a meeting</a:t>
            </a:r>
          </a:p>
          <a:p>
            <a:pPr marL="0" indent="0" algn="ctr">
              <a:buNone/>
            </a:pPr>
            <a:r>
              <a:rPr lang="en-US" sz="800" b="0" dirty="0">
                <a:solidFill>
                  <a:srgbClr val="0F1B3D"/>
                </a:solidFill>
                <a:latin typeface="Calibri"/>
              </a:rPr>
              <a:t>gleisson@glemo.co</a:t>
            </a:r>
          </a:p>
        </p:txBody>
      </p:sp>
      <p:sp>
        <p:nvSpPr>
          <p:cNvPr id="501" name="CTA2Bg"/>
          <p:cNvSpPr/>
          <p:nvPr/>
        </p:nvSpPr>
        <p:spPr>
          <a:xfrm>
            <a:off x="6248600" y="5943600"/>
            <a:ext cx="5600000" cy="571500"/>
          </a:xfrm>
          <a:prstGeom prst="rect">
            <a:avLst/>
          </a:prstGeom>
          <a:solidFill>
            <a:srgbClr val="0F1B3D"/>
          </a:solidFill>
          <a:ln w="19050">
            <a:solidFill>
              <a:srgbClr val="D4AF37"/>
            </a:solidFill>
          </a:ln>
        </p:spPr>
        <p:txBody>
          <a:bodyPr wrap="square" lIns="182880" tIns="0" rIns="182880" bIns="0" rtlCol="0" anchor="ctr"/>
          <a:lstStyle/>
          <a:p>
            <a:pPr marL="0" indent="0" algn="ctr">
              <a:buNone/>
            </a:pPr>
            <a:r>
              <a:rPr lang="en-US" sz="1100" b="1" dirty="0">
                <a:solidFill>
                  <a:srgbClr val="D4AF37"/>
                </a:solidFill>
                <a:latin typeface="Calibri"/>
              </a:rPr>
              <a:t>→  Request data room access</a:t>
            </a:r>
          </a:p>
          <a:p>
            <a:pPr marL="0" indent="0" algn="ctr">
              <a:buNone/>
            </a:pPr>
            <a:r>
              <a:rPr lang="en-US" sz="800" b="0" dirty="0">
                <a:solidFill>
                  <a:srgbClr val="FFFFFF"/>
                </a:solidFill>
                <a:latin typeface="Calibri"/>
              </a:rPr>
              <a:t>vc.glemo.co</a:t>
            </a:r>
          </a:p>
        </p:txBody>
      </p:sp>
    </p:spTree>
  </p:cSld>
  <p:clrMapOvr>
    <a:masterClrMapping/>
  </p:clrMapOvr>
</p:sld>
</file>

<file path=ppt/slides/slide24.xml><?xml version="1.0" encoding="utf-8"?>
<p:sld xmlns:a="http://schemas.openxmlformats.org/drawingml/2006/main" xmlns:p="http://schemas.openxmlformats.org/presentationml/2006/main">
  <p:cSld name="gO Token">
    <p:bg>
      <p:bgPr>
        <a:solidFill>
          <a:srgbClr val="08122A"/>
        </a:solidFill>
        <a:effectLst/>
      </p:bgPr>
    </p:bg>
    <p:spTree>
      <p:nvGrpSpPr>
        <p:cNvPr id="1" name=""/>
        <p:cNvGrpSpPr/>
        <p:nvPr/>
      </p:nvGrpSpPr>
      <p:grpSpPr>
        <a:xfrm>
          <a:off x="0" y="0"/>
          <a:ext cx="12192000" cy="6858000"/>
          <a:chOff x="0" y="0"/>
          <a:chExt cx="12192000" cy="6858000"/>
        </a:xfrm>
      </p:grpSpPr>
      <p:sp>
        <p:nvSpPr>
          <p:cNvPr id="10" name="eyebrow"/>
          <p:cNvSpPr txBox="1"/>
          <p:nvPr/>
        </p:nvSpPr>
        <p:spPr>
          <a:xfrm>
            <a:off x="457200" y="360000"/>
            <a:ext cx="6000000" cy="300000"/>
          </a:xfrm>
          <a:prstGeom prst="rect">
            <a:avLst/>
          </a:prstGeom>
          <a:noFill/>
        </p:spPr>
        <p:txBody>
          <a:bodyPr wrap="square" anchor="t" lIns="0" tIns="0" rIns="0" bIns="0">
            <a:normAutofit/>
          </a:bodyPr>
          <a:p>
            <a:r>
              <a:rPr lang="en-US" sz="1100" b="1">
                <a:solidFill>
                  <a:srgbClr val="D4AF37"/>
                </a:solidFill>
                <a:latin typeface="Arial"/>
              </a:rPr>
              <a:t>12  ·  gO TOKEN</a:t>
            </a:r>
          </a:p>
        </p:txBody>
      </p:sp>
      <p:sp>
        <p:nvSpPr>
          <p:cNvPr id="11" name="title"/>
          <p:cNvSpPr txBox="1"/>
          <p:nvPr/>
        </p:nvSpPr>
        <p:spPr>
          <a:xfrm>
            <a:off x="457200" y="640000"/>
            <a:ext cx="7800000" cy="900000"/>
          </a:xfrm>
          <a:prstGeom prst="rect">
            <a:avLst/>
          </a:prstGeom>
          <a:noFill/>
        </p:spPr>
        <p:txBody>
          <a:bodyPr wrap="square" anchor="t" lIns="0" tIns="0" rIns="0" bIns="0">
            <a:normAutofit/>
          </a:bodyPr>
          <a:p>
            <a:r>
              <a:rPr lang="en-US" sz="2600" b="1">
                <a:solidFill>
                  <a:srgbClr val="FFFFFF"/>
                </a:solidFill>
                <a:latin typeface="Arial"/>
              </a:rPr>
              <a:t>The ecosystem incentive</a:t>
            </a:r>
          </a:p>
          <a:p>
            <a:r>
              <a:rPr lang="en-US" sz="2600" b="1">
                <a:solidFill>
                  <a:srgbClr val="FFFFFF"/>
                </a:solidFill>
                <a:latin typeface="Arial"/>
              </a:rPr>
              <a:t>layer: gO token.</a:t>
            </a:r>
          </a:p>
        </p:txBody>
      </p:sp>
      <p:sp>
        <p:nvSpPr>
          <p:cNvPr id="12" name="sub"/>
          <p:cNvSpPr txBox="1"/>
          <p:nvPr/>
        </p:nvSpPr>
        <p:spPr>
          <a:xfrm>
            <a:off x="457200" y="1560000"/>
            <a:ext cx="11200000" cy="500000"/>
          </a:xfrm>
          <a:prstGeom prst="rect">
            <a:avLst/>
          </a:prstGeom>
          <a:noFill/>
        </p:spPr>
        <p:txBody>
          <a:bodyPr wrap="square" anchor="t" lIns="0" tIns="0" rIns="0" bIns="0">
            <a:normAutofit/>
          </a:bodyPr>
          <a:p>
            <a:r>
              <a:rPr lang="en-US" sz="1100" i="1">
                <a:solidFill>
                  <a:srgbClr val="CADCFC"/>
                </a:solidFill>
                <a:latin typeface="Arial"/>
              </a:rPr>
              <a:t>Utility token for governance, developer incentives, community rewards, and ecosystem liquidity. Launch Q1 2027 on Solana with vesting, wallet reporting, and controlled float rules.</a:t>
            </a:r>
          </a:p>
        </p:txBody>
      </p:sp>
      <p:sp>
        <p:nvSpPr>
          <p:cNvPr id="13" name="distbg"/>
          <p:cNvSpPr/>
          <p:nvPr/>
        </p:nvSpPr>
        <p:spPr>
          <a:xfrm>
            <a:off x="457200" y="2150000"/>
            <a:ext cx="5400000" cy="4180000"/>
          </a:xfrm>
          <a:prstGeom prst="rect">
            <a:avLst/>
          </a:prstGeom>
          <a:solidFill>
            <a:srgbClr val="0F1B3D"/>
          </a:solidFill>
          <a:ln>
            <a:noFill/>
          </a:ln>
        </p:spPr>
        <p:txBody>
          <a:bodyPr/>
          <a:p/>
        </p:txBody>
      </p:sp>
      <p:sp>
        <p:nvSpPr>
          <p:cNvPr id="14" name="bar14"/>
          <p:cNvSpPr/>
          <p:nvPr/>
        </p:nvSpPr>
        <p:spPr>
          <a:xfrm>
            <a:off x="457200" y="2150000"/>
            <a:ext cx="5400000" cy="90000"/>
          </a:xfrm>
          <a:prstGeom prst="rect">
            <a:avLst/>
          </a:prstGeom>
          <a:solidFill>
            <a:srgbClr val="D4AF37"/>
          </a:solidFill>
          <a:ln>
            <a:noFill/>
          </a:ln>
        </p:spPr>
        <p:txBody>
          <a:bodyPr/>
          <a:p/>
        </p:txBody>
      </p:sp>
      <p:sp>
        <p:nvSpPr>
          <p:cNvPr id="15" name="disthdr"/>
          <p:cNvSpPr txBox="1"/>
          <p:nvPr/>
        </p:nvSpPr>
        <p:spPr>
          <a:xfrm>
            <a:off x="707200" y="2350000"/>
            <a:ext cx="4900000" cy="300000"/>
          </a:xfrm>
          <a:prstGeom prst="rect">
            <a:avLst/>
          </a:prstGeom>
          <a:noFill/>
        </p:spPr>
        <p:txBody>
          <a:bodyPr wrap="square" anchor="t" lIns="0" tIns="0" rIns="0" bIns="0">
            <a:normAutofit/>
          </a:bodyPr>
          <a:p>
            <a:r>
              <a:rPr lang="en-US" sz="1000" b="1">
                <a:solidFill>
                  <a:srgbClr val="D4AF37"/>
                </a:solidFill>
                <a:latin typeface="Arial"/>
              </a:rPr>
              <a:t>DISTRIBUTION · 1,000,000,000 GO</a:t>
            </a:r>
          </a:p>
        </p:txBody>
      </p:sp>
      <p:sp>
        <p:nvSpPr>
          <p:cNvPr id="16" name="dn16"/>
          <p:cNvSpPr txBox="1"/>
          <p:nvPr/>
        </p:nvSpPr>
        <p:spPr>
          <a:xfrm>
            <a:off x="707200" y="2800000"/>
            <a:ext cx="3200000" cy="250000"/>
          </a:xfrm>
          <a:prstGeom prst="rect">
            <a:avLst/>
          </a:prstGeom>
          <a:noFill/>
        </p:spPr>
        <p:txBody>
          <a:bodyPr wrap="square" anchor="t" lIns="0" tIns="0" rIns="0" bIns="0">
            <a:normAutofit/>
          </a:bodyPr>
          <a:p>
            <a:r>
              <a:rPr lang="en-US" sz="950">
                <a:solidFill>
                  <a:srgbClr val="FFFFFF"/>
                </a:solidFill>
                <a:latin typeface="Arial"/>
              </a:rPr>
              <a:t>TGE Airdrop</a:t>
            </a:r>
          </a:p>
        </p:txBody>
      </p:sp>
      <p:sp>
        <p:nvSpPr>
          <p:cNvPr id="17" name="dp17"/>
          <p:cNvSpPr txBox="1"/>
          <p:nvPr/>
        </p:nvSpPr>
        <p:spPr>
          <a:xfrm>
            <a:off x="4957200" y="2800000"/>
            <a:ext cx="650000" cy="250000"/>
          </a:xfrm>
          <a:prstGeom prst="rect">
            <a:avLst/>
          </a:prstGeom>
          <a:noFill/>
        </p:spPr>
        <p:txBody>
          <a:bodyPr wrap="square" anchor="t" lIns="0" tIns="0" rIns="0" bIns="0">
            <a:normAutofit/>
          </a:bodyPr>
          <a:p>
            <a:r>
              <a:rPr lang="en-US" sz="1000" b="1">
                <a:solidFill>
                  <a:srgbClr val="D4AF37"/>
                </a:solidFill>
                <a:latin typeface="Arial"/>
              </a:rPr>
              <a:t>25M GO</a:t>
            </a:r>
          </a:p>
        </p:txBody>
      </p:sp>
      <p:sp>
        <p:nvSpPr>
          <p:cNvPr id="18" name="trk18"/>
          <p:cNvSpPr/>
          <p:nvPr/>
        </p:nvSpPr>
        <p:spPr>
          <a:xfrm>
            <a:off x="707200" y="3090000"/>
            <a:ext cx="4900000" cy="70000"/>
          </a:xfrm>
          <a:prstGeom prst="rect">
            <a:avLst/>
          </a:prstGeom>
          <a:solidFill>
            <a:srgbClr val="1A2A4A"/>
          </a:solidFill>
          <a:ln>
            <a:noFill/>
          </a:ln>
        </p:spPr>
        <p:txBody>
          <a:bodyPr/>
          <a:p/>
        </p:txBody>
      </p:sp>
      <p:sp>
        <p:nvSpPr>
          <p:cNvPr id="19" name="fl19"/>
          <p:cNvSpPr/>
          <p:nvPr/>
        </p:nvSpPr>
        <p:spPr>
          <a:xfrm>
            <a:off x="707200" y="3090000"/>
            <a:ext cx="1470000" cy="70000"/>
          </a:xfrm>
          <a:prstGeom prst="rect">
            <a:avLst/>
          </a:prstGeom>
          <a:solidFill>
            <a:srgbClr val="D4AF37"/>
          </a:solidFill>
          <a:ln>
            <a:noFill/>
          </a:ln>
        </p:spPr>
        <p:txBody>
          <a:bodyPr/>
          <a:p/>
        </p:txBody>
      </p:sp>
      <p:sp>
        <p:nvSpPr>
          <p:cNvPr id="20" name="dn20"/>
          <p:cNvSpPr txBox="1"/>
          <p:nvPr/>
        </p:nvSpPr>
        <p:spPr>
          <a:xfrm>
            <a:off x="707200" y="3360000"/>
            <a:ext cx="3200000" cy="250000"/>
          </a:xfrm>
          <a:prstGeom prst="rect">
            <a:avLst/>
          </a:prstGeom>
          <a:noFill/>
        </p:spPr>
        <p:txBody>
          <a:bodyPr wrap="square" anchor="t" lIns="0" tIns="0" rIns="0" bIns="0">
            <a:normAutofit/>
          </a:bodyPr>
          <a:p>
            <a:r>
              <a:rPr lang="en-US" sz="950">
                <a:solidFill>
                  <a:srgbClr val="FFFFFF"/>
                </a:solidFill>
                <a:latin typeface="Arial"/>
              </a:rPr>
              <a:t>Community Rewards</a:t>
            </a:r>
          </a:p>
        </p:txBody>
      </p:sp>
      <p:sp>
        <p:nvSpPr>
          <p:cNvPr id="21" name="dp21"/>
          <p:cNvSpPr txBox="1"/>
          <p:nvPr/>
        </p:nvSpPr>
        <p:spPr>
          <a:xfrm>
            <a:off x="4957200" y="3360000"/>
            <a:ext cx="650000" cy="250000"/>
          </a:xfrm>
          <a:prstGeom prst="rect">
            <a:avLst/>
          </a:prstGeom>
          <a:noFill/>
        </p:spPr>
        <p:txBody>
          <a:bodyPr wrap="square" anchor="t" lIns="0" tIns="0" rIns="0" bIns="0">
            <a:normAutofit/>
          </a:bodyPr>
          <a:p>
            <a:r>
              <a:rPr lang="en-US" sz="1000" b="1">
                <a:solidFill>
                  <a:srgbClr val="D4AF37"/>
                </a:solidFill>
                <a:latin typeface="Arial"/>
              </a:rPr>
              <a:t>275M GO</a:t>
            </a:r>
          </a:p>
        </p:txBody>
      </p:sp>
      <p:sp>
        <p:nvSpPr>
          <p:cNvPr id="22" name="trk22"/>
          <p:cNvSpPr/>
          <p:nvPr/>
        </p:nvSpPr>
        <p:spPr>
          <a:xfrm>
            <a:off x="707200" y="3650000"/>
            <a:ext cx="4900000" cy="70000"/>
          </a:xfrm>
          <a:prstGeom prst="rect">
            <a:avLst/>
          </a:prstGeom>
          <a:solidFill>
            <a:srgbClr val="1A2A4A"/>
          </a:solidFill>
          <a:ln>
            <a:noFill/>
          </a:ln>
        </p:spPr>
        <p:txBody>
          <a:bodyPr/>
          <a:p/>
        </p:txBody>
      </p:sp>
      <p:sp>
        <p:nvSpPr>
          <p:cNvPr id="23" name="fl23"/>
          <p:cNvSpPr/>
          <p:nvPr/>
        </p:nvSpPr>
        <p:spPr>
          <a:xfrm>
            <a:off x="707200" y="3650000"/>
            <a:ext cx="980000" cy="70000"/>
          </a:xfrm>
          <a:prstGeom prst="rect">
            <a:avLst/>
          </a:prstGeom>
          <a:solidFill>
            <a:srgbClr val="D4AF37"/>
          </a:solidFill>
          <a:ln>
            <a:noFill/>
          </a:ln>
        </p:spPr>
        <p:txBody>
          <a:bodyPr/>
          <a:p/>
        </p:txBody>
      </p:sp>
      <p:sp>
        <p:nvSpPr>
          <p:cNvPr id="24" name="dn24"/>
          <p:cNvSpPr txBox="1"/>
          <p:nvPr/>
        </p:nvSpPr>
        <p:spPr>
          <a:xfrm>
            <a:off x="707200" y="3920000"/>
            <a:ext cx="3200000" cy="250000"/>
          </a:xfrm>
          <a:prstGeom prst="rect">
            <a:avLst/>
          </a:prstGeom>
          <a:noFill/>
        </p:spPr>
        <p:txBody>
          <a:bodyPr wrap="square" anchor="t" lIns="0" tIns="0" rIns="0" bIns="0">
            <a:normAutofit/>
          </a:bodyPr>
          <a:p>
            <a:r>
              <a:rPr lang="en-US" sz="950">
                <a:solidFill>
                  <a:srgbClr val="FFFFFF"/>
                </a:solidFill>
                <a:latin typeface="Arial"/>
              </a:rPr>
              <a:t>Team (4-yr vest, 1-yr cliff)</a:t>
            </a:r>
          </a:p>
        </p:txBody>
      </p:sp>
      <p:sp>
        <p:nvSpPr>
          <p:cNvPr id="25" name="dp25"/>
          <p:cNvSpPr txBox="1"/>
          <p:nvPr/>
        </p:nvSpPr>
        <p:spPr>
          <a:xfrm>
            <a:off x="4957200" y="3920000"/>
            <a:ext cx="650000" cy="250000"/>
          </a:xfrm>
          <a:prstGeom prst="rect">
            <a:avLst/>
          </a:prstGeom>
          <a:noFill/>
        </p:spPr>
        <p:txBody>
          <a:bodyPr wrap="square" anchor="t" lIns="0" tIns="0" rIns="0" bIns="0">
            <a:normAutofit/>
          </a:bodyPr>
          <a:p>
            <a:r>
              <a:rPr lang="en-US" sz="1000" b="1">
                <a:solidFill>
                  <a:srgbClr val="D4AF37"/>
                </a:solidFill>
                <a:latin typeface="Arial"/>
              </a:rPr>
              <a:t>20%</a:t>
            </a:r>
          </a:p>
        </p:txBody>
      </p:sp>
      <p:sp>
        <p:nvSpPr>
          <p:cNvPr id="26" name="trk26"/>
          <p:cNvSpPr/>
          <p:nvPr/>
        </p:nvSpPr>
        <p:spPr>
          <a:xfrm>
            <a:off x="707200" y="4210000"/>
            <a:ext cx="4900000" cy="70000"/>
          </a:xfrm>
          <a:prstGeom prst="rect">
            <a:avLst/>
          </a:prstGeom>
          <a:solidFill>
            <a:srgbClr val="1A2A4A"/>
          </a:solidFill>
          <a:ln>
            <a:noFill/>
          </a:ln>
        </p:spPr>
        <p:txBody>
          <a:bodyPr/>
          <a:p/>
        </p:txBody>
      </p:sp>
      <p:sp>
        <p:nvSpPr>
          <p:cNvPr id="27" name="fl27"/>
          <p:cNvSpPr/>
          <p:nvPr/>
        </p:nvSpPr>
        <p:spPr>
          <a:xfrm>
            <a:off x="707200" y="4210000"/>
            <a:ext cx="980000" cy="70000"/>
          </a:xfrm>
          <a:prstGeom prst="rect">
            <a:avLst/>
          </a:prstGeom>
          <a:solidFill>
            <a:srgbClr val="D4AF37"/>
          </a:solidFill>
          <a:ln>
            <a:noFill/>
          </a:ln>
        </p:spPr>
        <p:txBody>
          <a:bodyPr/>
          <a:p/>
        </p:txBody>
      </p:sp>
      <p:sp>
        <p:nvSpPr>
          <p:cNvPr id="28" name="dn28"/>
          <p:cNvSpPr txBox="1"/>
          <p:nvPr/>
        </p:nvSpPr>
        <p:spPr>
          <a:xfrm>
            <a:off x="707200" y="4480000"/>
            <a:ext cx="3200000" cy="250000"/>
          </a:xfrm>
          <a:prstGeom prst="rect">
            <a:avLst/>
          </a:prstGeom>
          <a:noFill/>
        </p:spPr>
        <p:txBody>
          <a:bodyPr wrap="square" anchor="t" lIns="0" tIns="0" rIns="0" bIns="0">
            <a:normAutofit/>
          </a:bodyPr>
          <a:p>
            <a:r>
              <a:rPr lang="en-US" sz="950">
                <a:solidFill>
                  <a:srgbClr val="FFFFFF"/>
                </a:solidFill>
                <a:latin typeface="Arial"/>
              </a:rPr>
              <a:t>Investors (2-yr lock)</a:t>
            </a:r>
          </a:p>
        </p:txBody>
      </p:sp>
      <p:sp>
        <p:nvSpPr>
          <p:cNvPr id="29" name="dp29"/>
          <p:cNvSpPr txBox="1"/>
          <p:nvPr/>
        </p:nvSpPr>
        <p:spPr>
          <a:xfrm>
            <a:off x="4957200" y="4480000"/>
            <a:ext cx="650000" cy="250000"/>
          </a:xfrm>
          <a:prstGeom prst="rect">
            <a:avLst/>
          </a:prstGeom>
          <a:noFill/>
        </p:spPr>
        <p:txBody>
          <a:bodyPr wrap="square" anchor="t" lIns="0" tIns="0" rIns="0" bIns="0">
            <a:normAutofit/>
          </a:bodyPr>
          <a:p>
            <a:r>
              <a:rPr lang="en-US" sz="1000" b="1">
                <a:solidFill>
                  <a:srgbClr val="D4AF37"/>
                </a:solidFill>
                <a:latin typeface="Arial"/>
              </a:rPr>
              <a:t>20%</a:t>
            </a:r>
          </a:p>
        </p:txBody>
      </p:sp>
      <p:sp>
        <p:nvSpPr>
          <p:cNvPr id="30" name="trk30"/>
          <p:cNvSpPr/>
          <p:nvPr/>
        </p:nvSpPr>
        <p:spPr>
          <a:xfrm>
            <a:off x="707200" y="4770000"/>
            <a:ext cx="4900000" cy="70000"/>
          </a:xfrm>
          <a:prstGeom prst="rect">
            <a:avLst/>
          </a:prstGeom>
          <a:solidFill>
            <a:srgbClr val="1A2A4A"/>
          </a:solidFill>
          <a:ln>
            <a:noFill/>
          </a:ln>
        </p:spPr>
        <p:txBody>
          <a:bodyPr/>
          <a:p/>
        </p:txBody>
      </p:sp>
      <p:sp>
        <p:nvSpPr>
          <p:cNvPr id="31" name="fl31"/>
          <p:cNvSpPr/>
          <p:nvPr/>
        </p:nvSpPr>
        <p:spPr>
          <a:xfrm>
            <a:off x="707200" y="4770000"/>
            <a:ext cx="980000" cy="70000"/>
          </a:xfrm>
          <a:prstGeom prst="rect">
            <a:avLst/>
          </a:prstGeom>
          <a:solidFill>
            <a:srgbClr val="D4AF37"/>
          </a:solidFill>
          <a:ln>
            <a:noFill/>
          </a:ln>
        </p:spPr>
        <p:txBody>
          <a:bodyPr/>
          <a:p/>
        </p:txBody>
      </p:sp>
      <p:sp>
        <p:nvSpPr>
          <p:cNvPr id="32" name="dn32"/>
          <p:cNvSpPr txBox="1"/>
          <p:nvPr/>
        </p:nvSpPr>
        <p:spPr>
          <a:xfrm>
            <a:off x="707200" y="5040000"/>
            <a:ext cx="3200000" cy="250000"/>
          </a:xfrm>
          <a:prstGeom prst="rect">
            <a:avLst/>
          </a:prstGeom>
          <a:noFill/>
        </p:spPr>
        <p:txBody>
          <a:bodyPr wrap="square" anchor="t" lIns="0" tIns="0" rIns="0" bIns="0">
            <a:normAutofit/>
          </a:bodyPr>
          <a:p>
            <a:r>
              <a:rPr lang="en-US" sz="950">
                <a:solidFill>
                  <a:srgbClr val="FFFFFF"/>
                </a:solidFill>
                <a:latin typeface="Arial"/>
              </a:rPr>
              <a:t>Marketing + Partnerships</a:t>
            </a:r>
          </a:p>
        </p:txBody>
      </p:sp>
      <p:sp>
        <p:nvSpPr>
          <p:cNvPr id="33" name="dp33"/>
          <p:cNvSpPr txBox="1"/>
          <p:nvPr/>
        </p:nvSpPr>
        <p:spPr>
          <a:xfrm>
            <a:off x="4957200" y="5040000"/>
            <a:ext cx="650000" cy="250000"/>
          </a:xfrm>
          <a:prstGeom prst="rect">
            <a:avLst/>
          </a:prstGeom>
          <a:noFill/>
        </p:spPr>
        <p:txBody>
          <a:bodyPr wrap="square" anchor="t" lIns="0" tIns="0" rIns="0" bIns="0">
            <a:normAutofit/>
          </a:bodyPr>
          <a:p>
            <a:r>
              <a:rPr lang="en-US" sz="1000" b="1">
                <a:solidFill>
                  <a:srgbClr val="D4AF37"/>
                </a:solidFill>
                <a:latin typeface="Arial"/>
              </a:rPr>
              <a:t>10%</a:t>
            </a:r>
          </a:p>
        </p:txBody>
      </p:sp>
      <p:sp>
        <p:nvSpPr>
          <p:cNvPr id="34" name="trk34"/>
          <p:cNvSpPr/>
          <p:nvPr/>
        </p:nvSpPr>
        <p:spPr>
          <a:xfrm>
            <a:off x="707200" y="5330000"/>
            <a:ext cx="4900000" cy="70000"/>
          </a:xfrm>
          <a:prstGeom prst="rect">
            <a:avLst/>
          </a:prstGeom>
          <a:solidFill>
            <a:srgbClr val="1A2A4A"/>
          </a:solidFill>
          <a:ln>
            <a:noFill/>
          </a:ln>
        </p:spPr>
        <p:txBody>
          <a:bodyPr/>
          <a:p/>
        </p:txBody>
      </p:sp>
      <p:sp>
        <p:nvSpPr>
          <p:cNvPr id="35" name="fl35"/>
          <p:cNvSpPr/>
          <p:nvPr/>
        </p:nvSpPr>
        <p:spPr>
          <a:xfrm>
            <a:off x="707200" y="5330000"/>
            <a:ext cx="490000" cy="70000"/>
          </a:xfrm>
          <a:prstGeom prst="rect">
            <a:avLst/>
          </a:prstGeom>
          <a:solidFill>
            <a:srgbClr val="D4AF37"/>
          </a:solidFill>
          <a:ln>
            <a:noFill/>
          </a:ln>
        </p:spPr>
        <p:txBody>
          <a:bodyPr/>
          <a:p/>
        </p:txBody>
      </p:sp>
      <p:sp>
        <p:nvSpPr>
          <p:cNvPr id="42" name="utilhdr"/>
          <p:cNvSpPr txBox="1"/>
          <p:nvPr/>
        </p:nvSpPr>
        <p:spPr>
          <a:xfrm>
            <a:off x="6172200" y="2150000"/>
            <a:ext cx="5562600" cy="300000"/>
          </a:xfrm>
          <a:prstGeom prst="rect">
            <a:avLst/>
          </a:prstGeom>
          <a:noFill/>
        </p:spPr>
        <p:txBody>
          <a:bodyPr wrap="square" anchor="t" lIns="0" tIns="0" rIns="0" bIns="0">
            <a:normAutofit/>
          </a:bodyPr>
          <a:p>
            <a:r>
              <a:rPr lang="en-US" sz="1000" b="1">
                <a:solidFill>
                  <a:srgbClr val="D4AF37"/>
                </a:solidFill>
                <a:latin typeface="Arial"/>
              </a:rPr>
              <a:t>TOKEN UTILITIES</a:t>
            </a:r>
          </a:p>
        </p:txBody>
      </p:sp>
      <p:sp>
        <p:nvSpPr>
          <p:cNvPr id="43" name="ub43"/>
          <p:cNvSpPr/>
          <p:nvPr/>
        </p:nvSpPr>
        <p:spPr>
          <a:xfrm>
            <a:off x="6172200" y="2530000"/>
            <a:ext cx="5562600" cy="640000"/>
          </a:xfrm>
          <a:prstGeom prst="rect">
            <a:avLst/>
          </a:prstGeom>
          <a:solidFill>
            <a:srgbClr val="0F1B3D"/>
          </a:solidFill>
          <a:ln>
            <a:noFill/>
          </a:ln>
        </p:spPr>
        <p:txBody>
          <a:bodyPr/>
          <a:p/>
        </p:txBody>
      </p:sp>
      <p:sp>
        <p:nvSpPr>
          <p:cNvPr id="44" name="bar44"/>
          <p:cNvSpPr/>
          <p:nvPr/>
        </p:nvSpPr>
        <p:spPr>
          <a:xfrm>
            <a:off x="6172200" y="2530000"/>
            <a:ext cx="90000" cy="640000"/>
          </a:xfrm>
          <a:prstGeom prst="rect">
            <a:avLst/>
          </a:prstGeom>
          <a:solidFill>
            <a:srgbClr val="D4AF37"/>
          </a:solidFill>
          <a:ln>
            <a:noFill/>
          </a:ln>
        </p:spPr>
        <p:txBody>
          <a:bodyPr/>
          <a:p/>
        </p:txBody>
      </p:sp>
      <p:sp>
        <p:nvSpPr>
          <p:cNvPr id="45" name="un45"/>
          <p:cNvSpPr txBox="1"/>
          <p:nvPr/>
        </p:nvSpPr>
        <p:spPr>
          <a:xfrm>
            <a:off x="6392200" y="2640000"/>
            <a:ext cx="5162600" cy="280000"/>
          </a:xfrm>
          <a:prstGeom prst="rect">
            <a:avLst/>
          </a:prstGeom>
          <a:noFill/>
        </p:spPr>
        <p:txBody>
          <a:bodyPr wrap="square" anchor="t" lIns="0" tIns="0" rIns="0" bIns="0">
            <a:normAutofit/>
          </a:bodyPr>
          <a:p>
            <a:r>
              <a:rPr lang="en-US" sz="1100" b="1">
                <a:solidFill>
                  <a:srgbClr val="FFFFFF"/>
                </a:solidFill>
                <a:latin typeface="Arial"/>
              </a:rPr>
              <a:t>Governance</a:t>
            </a:r>
          </a:p>
        </p:txBody>
      </p:sp>
      <p:sp>
        <p:nvSpPr>
          <p:cNvPr id="46" name="ud46"/>
          <p:cNvSpPr txBox="1"/>
          <p:nvPr/>
        </p:nvSpPr>
        <p:spPr>
          <a:xfrm>
            <a:off x="6392200" y="2910000"/>
            <a:ext cx="5162600" cy="220000"/>
          </a:xfrm>
          <a:prstGeom prst="rect">
            <a:avLst/>
          </a:prstGeom>
          <a:noFill/>
        </p:spPr>
        <p:txBody>
          <a:bodyPr wrap="square" anchor="t" lIns="0" tIns="0" rIns="0" bIns="0">
            <a:normAutofit/>
          </a:bodyPr>
          <a:p>
            <a:r>
              <a:rPr lang="en-US" sz="900">
                <a:solidFill>
                  <a:srgbClr val="CADCFC"/>
                </a:solidFill>
                <a:latin typeface="Arial"/>
              </a:rPr>
              <a:t>Holders steer platform evolution and the ecosystem roadmap.</a:t>
            </a:r>
          </a:p>
        </p:txBody>
      </p:sp>
      <p:sp>
        <p:nvSpPr>
          <p:cNvPr id="47" name="ub47"/>
          <p:cNvSpPr/>
          <p:nvPr/>
        </p:nvSpPr>
        <p:spPr>
          <a:xfrm>
            <a:off x="6172200" y="3250000"/>
            <a:ext cx="5562600" cy="640000"/>
          </a:xfrm>
          <a:prstGeom prst="rect">
            <a:avLst/>
          </a:prstGeom>
          <a:solidFill>
            <a:srgbClr val="0F1B3D"/>
          </a:solidFill>
          <a:ln>
            <a:noFill/>
          </a:ln>
        </p:spPr>
        <p:txBody>
          <a:bodyPr/>
          <a:p/>
        </p:txBody>
      </p:sp>
      <p:sp>
        <p:nvSpPr>
          <p:cNvPr id="48" name="bar48"/>
          <p:cNvSpPr/>
          <p:nvPr/>
        </p:nvSpPr>
        <p:spPr>
          <a:xfrm>
            <a:off x="6172200" y="3250000"/>
            <a:ext cx="90000" cy="640000"/>
          </a:xfrm>
          <a:prstGeom prst="rect">
            <a:avLst/>
          </a:prstGeom>
          <a:solidFill>
            <a:srgbClr val="D4AF37"/>
          </a:solidFill>
          <a:ln>
            <a:noFill/>
          </a:ln>
        </p:spPr>
        <p:txBody>
          <a:bodyPr/>
          <a:p/>
        </p:txBody>
      </p:sp>
      <p:sp>
        <p:nvSpPr>
          <p:cNvPr id="49" name="un49"/>
          <p:cNvSpPr txBox="1"/>
          <p:nvPr/>
        </p:nvSpPr>
        <p:spPr>
          <a:xfrm>
            <a:off x="6392200" y="3360000"/>
            <a:ext cx="5162600" cy="280000"/>
          </a:xfrm>
          <a:prstGeom prst="rect">
            <a:avLst/>
          </a:prstGeom>
          <a:noFill/>
        </p:spPr>
        <p:txBody>
          <a:bodyPr wrap="square" anchor="t" lIns="0" tIns="0" rIns="0" bIns="0">
            <a:normAutofit/>
          </a:bodyPr>
          <a:p>
            <a:r>
              <a:rPr lang="en-US" sz="1100" b="1">
                <a:solidFill>
                  <a:srgbClr val="FFFFFF"/>
                </a:solidFill>
                <a:latin typeface="Arial"/>
              </a:rPr>
              <a:t>Developer incentives</a:t>
            </a:r>
          </a:p>
        </p:txBody>
      </p:sp>
      <p:sp>
        <p:nvSpPr>
          <p:cNvPr id="50" name="ud50"/>
          <p:cNvSpPr txBox="1"/>
          <p:nvPr/>
        </p:nvSpPr>
        <p:spPr>
          <a:xfrm>
            <a:off x="6392200" y="3630000"/>
            <a:ext cx="5162600" cy="220000"/>
          </a:xfrm>
          <a:prstGeom prst="rect">
            <a:avLst/>
          </a:prstGeom>
          <a:noFill/>
        </p:spPr>
        <p:txBody>
          <a:bodyPr wrap="square" anchor="t" lIns="0" tIns="0" rIns="0" bIns="0">
            <a:normAutofit/>
          </a:bodyPr>
          <a:p>
            <a:r>
              <a:rPr lang="en-US" sz="900">
                <a:solidFill>
                  <a:srgbClr val="CADCFC"/>
                </a:solidFill>
                <a:latin typeface="Arial"/>
              </a:rPr>
              <a:t>Rewards for building apps and dApps on the AI marketplace.</a:t>
            </a:r>
          </a:p>
        </p:txBody>
      </p:sp>
      <p:sp>
        <p:nvSpPr>
          <p:cNvPr id="51" name="ub51"/>
          <p:cNvSpPr/>
          <p:nvPr/>
        </p:nvSpPr>
        <p:spPr>
          <a:xfrm>
            <a:off x="6172200" y="3970000"/>
            <a:ext cx="5562600" cy="640000"/>
          </a:xfrm>
          <a:prstGeom prst="rect">
            <a:avLst/>
          </a:prstGeom>
          <a:solidFill>
            <a:srgbClr val="0F1B3D"/>
          </a:solidFill>
          <a:ln>
            <a:noFill/>
          </a:ln>
        </p:spPr>
        <p:txBody>
          <a:bodyPr/>
          <a:p/>
        </p:txBody>
      </p:sp>
      <p:sp>
        <p:nvSpPr>
          <p:cNvPr id="52" name="bar52"/>
          <p:cNvSpPr/>
          <p:nvPr/>
        </p:nvSpPr>
        <p:spPr>
          <a:xfrm>
            <a:off x="6172200" y="3970000"/>
            <a:ext cx="90000" cy="640000"/>
          </a:xfrm>
          <a:prstGeom prst="rect">
            <a:avLst/>
          </a:prstGeom>
          <a:solidFill>
            <a:srgbClr val="D4AF37"/>
          </a:solidFill>
          <a:ln>
            <a:noFill/>
          </a:ln>
        </p:spPr>
        <p:txBody>
          <a:bodyPr/>
          <a:p/>
        </p:txBody>
      </p:sp>
      <p:sp>
        <p:nvSpPr>
          <p:cNvPr id="53" name="un53"/>
          <p:cNvSpPr txBox="1"/>
          <p:nvPr/>
        </p:nvSpPr>
        <p:spPr>
          <a:xfrm>
            <a:off x="6392200" y="4080000"/>
            <a:ext cx="5162600" cy="280000"/>
          </a:xfrm>
          <a:prstGeom prst="rect">
            <a:avLst/>
          </a:prstGeom>
          <a:noFill/>
        </p:spPr>
        <p:txBody>
          <a:bodyPr wrap="square" anchor="t" lIns="0" tIns="0" rIns="0" bIns="0">
            <a:normAutofit/>
          </a:bodyPr>
          <a:p>
            <a:r>
              <a:rPr lang="en-US" sz="1100" b="1">
                <a:solidFill>
                  <a:srgbClr val="FFFFFF"/>
                </a:solidFill>
                <a:latin typeface="Arial"/>
              </a:rPr>
              <a:t>Liquidity</a:t>
            </a:r>
          </a:p>
        </p:txBody>
      </p:sp>
      <p:sp>
        <p:nvSpPr>
          <p:cNvPr id="54" name="ud54"/>
          <p:cNvSpPr txBox="1"/>
          <p:nvPr/>
        </p:nvSpPr>
        <p:spPr>
          <a:xfrm>
            <a:off x="6392200" y="4350000"/>
            <a:ext cx="5162600" cy="220000"/>
          </a:xfrm>
          <a:prstGeom prst="rect">
            <a:avLst/>
          </a:prstGeom>
          <a:noFill/>
        </p:spPr>
        <p:txBody>
          <a:bodyPr wrap="square" anchor="t" lIns="0" tIns="0" rIns="0" bIns="0">
            <a:normAutofit/>
          </a:bodyPr>
          <a:p>
            <a:r>
              <a:rPr lang="en-US" sz="900">
                <a:solidFill>
                  <a:srgbClr val="CADCFC"/>
                </a:solidFill>
                <a:latin typeface="Arial"/>
              </a:rPr>
              <a:t>US$650K stable + 13M GO initial pool; controlled float governed by wallet policy.</a:t>
            </a:r>
          </a:p>
        </p:txBody>
      </p:sp>
      <p:sp>
        <p:nvSpPr>
          <p:cNvPr id="55" name="ub55"/>
          <p:cNvSpPr/>
          <p:nvPr/>
        </p:nvSpPr>
        <p:spPr>
          <a:xfrm>
            <a:off x="6172200" y="4690000"/>
            <a:ext cx="5562600" cy="640000"/>
          </a:xfrm>
          <a:prstGeom prst="rect">
            <a:avLst/>
          </a:prstGeom>
          <a:solidFill>
            <a:srgbClr val="0F1B3D"/>
          </a:solidFill>
          <a:ln>
            <a:noFill/>
          </a:ln>
        </p:spPr>
        <p:txBody>
          <a:bodyPr/>
          <a:p/>
        </p:txBody>
      </p:sp>
      <p:sp>
        <p:nvSpPr>
          <p:cNvPr id="56" name="bar56"/>
          <p:cNvSpPr/>
          <p:nvPr/>
        </p:nvSpPr>
        <p:spPr>
          <a:xfrm>
            <a:off x="6172200" y="4690000"/>
            <a:ext cx="90000" cy="640000"/>
          </a:xfrm>
          <a:prstGeom prst="rect">
            <a:avLst/>
          </a:prstGeom>
          <a:solidFill>
            <a:srgbClr val="D4AF37"/>
          </a:solidFill>
          <a:ln>
            <a:noFill/>
          </a:ln>
        </p:spPr>
        <p:txBody>
          <a:bodyPr/>
          <a:p/>
        </p:txBody>
      </p:sp>
      <p:sp>
        <p:nvSpPr>
          <p:cNvPr id="57" name="un57"/>
          <p:cNvSpPr txBox="1"/>
          <p:nvPr/>
        </p:nvSpPr>
        <p:spPr>
          <a:xfrm>
            <a:off x="6392200" y="4800000"/>
            <a:ext cx="5162600" cy="280000"/>
          </a:xfrm>
          <a:prstGeom prst="rect">
            <a:avLst/>
          </a:prstGeom>
          <a:noFill/>
        </p:spPr>
        <p:txBody>
          <a:bodyPr wrap="square" anchor="t" lIns="0" tIns="0" rIns="0" bIns="0">
            <a:normAutofit/>
          </a:bodyPr>
          <a:p>
            <a:r>
              <a:rPr lang="en-US" sz="1100" b="1">
                <a:solidFill>
                  <a:srgbClr val="FFFFFF"/>
                </a:solidFill>
                <a:latin typeface="Arial"/>
              </a:rPr>
              <a:t>Alignment</a:t>
            </a:r>
          </a:p>
        </p:txBody>
      </p:sp>
      <p:sp>
        <p:nvSpPr>
          <p:cNvPr id="58" name="ud58"/>
          <p:cNvSpPr txBox="1"/>
          <p:nvPr/>
        </p:nvSpPr>
        <p:spPr>
          <a:xfrm>
            <a:off x="6392200" y="5070000"/>
            <a:ext cx="5162600" cy="220000"/>
          </a:xfrm>
          <a:prstGeom prst="rect">
            <a:avLst/>
          </a:prstGeom>
          <a:noFill/>
        </p:spPr>
        <p:txBody>
          <a:bodyPr wrap="square" anchor="t" lIns="0" tIns="0" rIns="0" bIns="0">
            <a:normAutofit/>
          </a:bodyPr>
          <a:p>
            <a:r>
              <a:rPr lang="en-US" sz="900">
                <a:solidFill>
                  <a:srgbClr val="CADCFC"/>
                </a:solidFill>
                <a:latin typeface="Arial"/>
              </a:rPr>
              <a:t>Partners, builders, and investors share the upside of growth.</a:t>
            </a:r>
          </a:p>
        </p:txBody>
      </p:sp>
      <p:sp>
        <p:nvSpPr>
          <p:cNvPr id="59" name="launchbg"/>
          <p:cNvSpPr/>
          <p:nvPr/>
        </p:nvSpPr>
        <p:spPr>
          <a:xfrm>
            <a:off x="6172200" y="5430000"/>
            <a:ext cx="5562600" cy="560000"/>
          </a:xfrm>
          <a:prstGeom prst="rect">
            <a:avLst/>
          </a:prstGeom>
          <a:solidFill>
            <a:srgbClr val="0A3D2A"/>
          </a:solidFill>
          <a:ln>
            <a:noFill/>
          </a:ln>
        </p:spPr>
        <p:txBody>
          <a:bodyPr/>
          <a:p/>
        </p:txBody>
      </p:sp>
      <p:sp>
        <p:nvSpPr>
          <p:cNvPr id="60" name="bar60"/>
          <p:cNvSpPr/>
          <p:nvPr/>
        </p:nvSpPr>
        <p:spPr>
          <a:xfrm>
            <a:off x="6172200" y="5430000"/>
            <a:ext cx="90000" cy="560000"/>
          </a:xfrm>
          <a:prstGeom prst="rect">
            <a:avLst/>
          </a:prstGeom>
          <a:solidFill>
            <a:srgbClr val="3DAA6B"/>
          </a:solidFill>
          <a:ln>
            <a:noFill/>
          </a:ln>
        </p:spPr>
        <p:txBody>
          <a:bodyPr/>
          <a:p/>
        </p:txBody>
      </p:sp>
      <p:sp>
        <p:nvSpPr>
          <p:cNvPr id="61" name="launchhdr"/>
          <p:cNvSpPr txBox="1"/>
          <p:nvPr/>
        </p:nvSpPr>
        <p:spPr>
          <a:xfrm>
            <a:off x="6392200" y="5540000"/>
            <a:ext cx="5162600" cy="250000"/>
          </a:xfrm>
          <a:prstGeom prst="rect">
            <a:avLst/>
          </a:prstGeom>
          <a:noFill/>
        </p:spPr>
        <p:txBody>
          <a:bodyPr wrap="square" anchor="t" lIns="0" tIns="0" rIns="0" bIns="0">
            <a:normAutofit/>
          </a:bodyPr>
          <a:p>
            <a:r>
              <a:rPr lang="en-US" sz="950" b="1">
                <a:solidFill>
                  <a:srgbClr val="3DAA6B"/>
                </a:solidFill>
                <a:latin typeface="Arial"/>
              </a:rPr>
              <a:t>LAUNCH PLAN · TGE Q1 2027</a:t>
            </a:r>
          </a:p>
        </p:txBody>
      </p:sp>
      <p:sp>
        <p:nvSpPr>
          <p:cNvPr id="62" name="launchtxt"/>
          <p:cNvSpPr txBox="1"/>
          <p:nvPr/>
        </p:nvSpPr>
        <p:spPr>
          <a:xfrm>
            <a:off x="6392200" y="5780000"/>
            <a:ext cx="5162600" cy="200000"/>
          </a:xfrm>
          <a:prstGeom prst="rect">
            <a:avLst/>
          </a:prstGeom>
          <a:noFill/>
        </p:spPr>
        <p:txBody>
          <a:bodyPr wrap="square" anchor="t" lIns="0" tIns="0" rIns="0" bIns="0">
            <a:normAutofit/>
          </a:bodyPr>
          <a:p>
            <a:r>
              <a:rPr lang="en-US" sz="850">
                <a:solidFill>
                  <a:srgbClr val="FFFFFF"/>
                </a:solidFill>
                <a:latin typeface="Arial"/>
              </a:rPr>
              <a:t>Audit → testnet → pool seeding → community airdrop → DEX listing → governed rewards</a:t>
            </a:r>
          </a:p>
        </p:txBody>
      </p:sp>
      <p:sp>
        <p:nvSpPr>
          <p:cNvPr id="63" name="foot_l"/>
          <p:cNvSpPr txBox="1"/>
          <p:nvPr/>
        </p:nvSpPr>
        <p:spPr>
          <a:xfrm>
            <a:off x="457200" y="6500000"/>
            <a:ext cx="3000000" cy="250000"/>
          </a:xfrm>
          <a:prstGeom prst="rect">
            <a:avLst/>
          </a:prstGeom>
          <a:noFill/>
        </p:spPr>
        <p:txBody>
          <a:bodyPr wrap="square" anchor="t" lIns="0" tIns="0" rIns="0" bIns="0">
            <a:normAutofit/>
          </a:bodyPr>
          <a:p>
            <a:r>
              <a:rPr lang="en-US" sz="900" b="1">
                <a:solidFill>
                  <a:srgbClr val="5A6378"/>
                </a:solidFill>
                <a:latin typeface="Arial"/>
              </a:rPr>
              <a:t>GLEMO</a:t>
            </a:r>
          </a:p>
        </p:txBody>
      </p:sp>
      <p:sp>
        <p:nvSpPr>
          <p:cNvPr id="64" name="foot_c"/>
          <p:cNvSpPr txBox="1"/>
          <p:nvPr/>
        </p:nvSpPr>
        <p:spPr>
          <a:xfrm>
            <a:off x="5000000" y="6500000"/>
            <a:ext cx="2200000" cy="250000"/>
          </a:xfrm>
          <a:prstGeom prst="rect">
            <a:avLst/>
          </a:prstGeom>
          <a:noFill/>
        </p:spPr>
        <p:txBody>
          <a:bodyPr wrap="square" anchor="t" lIns="0" tIns="0" rIns="0" bIns="0">
            <a:normAutofit/>
          </a:bodyPr>
          <a:p>
            <a:r>
              <a:rPr lang="en-US" sz="800" i="1">
                <a:solidFill>
                  <a:srgbClr val="5A6378"/>
                </a:solidFill>
                <a:latin typeface="Arial"/>
              </a:rPr>
              <a:t>Confidential</a:t>
            </a:r>
          </a:p>
        </p:txBody>
      </p:sp>
      <p:sp>
        <p:nvSpPr>
          <p:cNvPr id="65" name="foot_r"/>
          <p:cNvSpPr txBox="1"/>
          <p:nvPr/>
        </p:nvSpPr>
        <p:spPr>
          <a:xfrm>
            <a:off x="10800000" y="6500000"/>
            <a:ext cx="1000000" cy="250000"/>
          </a:xfrm>
          <a:prstGeom prst="rect">
            <a:avLst/>
          </a:prstGeom>
          <a:noFill/>
        </p:spPr>
        <p:txBody>
          <a:bodyPr wrap="square" anchor="t" lIns="0" tIns="0" rIns="0" bIns="0">
            <a:normAutofit/>
          </a:bodyPr>
          <a:p>
            <a:r>
              <a:rPr lang="en-US" sz="900" b="1">
                <a:solidFill>
                  <a:srgbClr val="D4AF37"/>
                </a:solidFill>
                <a:latin typeface="Arial"/>
              </a:rPr>
              <a:t>gO TOKEN</a:t>
            </a:r>
          </a:p>
        </p:txBody>
      </p:sp>
      <p:sp>
        <p:nvSpPr>
          <p:cNvPr id="900" name="nf900"/>
          <p:cNvSpPr txBox="1"/>
          <p:nvPr/>
        </p:nvSpPr>
        <p:spPr>
          <a:xfrm>
            <a:off x="707200" y="5770000"/>
            <a:ext cx="1165000" cy="200000"/>
          </a:xfrm>
          <a:prstGeom prst="rect">
            <a:avLst/>
          </a:prstGeom>
          <a:noFill/>
        </p:spPr>
        <p:txBody>
          <a:bodyPr wrap="square" lIns="0" tIns="0" rIns="0" bIns="0"/>
          <a:p>
            <a:r>
              <a:rPr lang="pt-BR" sz="700" b="1">
                <a:solidFill>
                  <a:srgbClr val="5A6378"/>
                </a:solidFill>
                <a:latin typeface="Arial"/>
              </a:rPr>
              <a:t>BLOCKCHAIN</a:t>
            </a:r>
          </a:p>
        </p:txBody>
      </p:sp>
      <p:sp>
        <p:nvSpPr>
          <p:cNvPr id="901" name="nv901"/>
          <p:cNvSpPr txBox="1"/>
          <p:nvPr/>
        </p:nvSpPr>
        <p:spPr>
          <a:xfrm>
            <a:off x="707200" y="6000000"/>
            <a:ext cx="1165000" cy="250000"/>
          </a:xfrm>
          <a:prstGeom prst="rect">
            <a:avLst/>
          </a:prstGeom>
          <a:noFill/>
        </p:spPr>
        <p:txBody>
          <a:bodyPr wrap="square" lIns="0" tIns="0" rIns="0" bIns="0"/>
          <a:p>
            <a:r>
              <a:rPr lang="pt-BR" sz="850" b="1">
                <a:solidFill>
                  <a:srgbClr val="FFFFFF"/>
                </a:solidFill>
                <a:latin typeface="Arial"/>
              </a:rPr>
              <a:t>Solana + ETH bridge</a:t>
            </a:r>
          </a:p>
        </p:txBody>
      </p:sp>
      <p:sp>
        <p:nvSpPr>
          <p:cNvPr id="902" name="nf902"/>
          <p:cNvSpPr txBox="1"/>
          <p:nvPr/>
        </p:nvSpPr>
        <p:spPr>
          <a:xfrm>
            <a:off x="1932200" y="5770000"/>
            <a:ext cx="1165000" cy="200000"/>
          </a:xfrm>
          <a:prstGeom prst="rect">
            <a:avLst/>
          </a:prstGeom>
          <a:noFill/>
        </p:spPr>
        <p:txBody>
          <a:bodyPr wrap="square" lIns="0" tIns="0" rIns="0" bIns="0"/>
          <a:p>
            <a:r>
              <a:rPr lang="pt-BR" sz="700" b="1">
                <a:solidFill>
                  <a:srgbClr val="5A6378"/>
                </a:solidFill>
                <a:latin typeface="Arial"/>
              </a:rPr>
              <a:t>DEX</a:t>
            </a:r>
          </a:p>
        </p:txBody>
      </p:sp>
      <p:sp>
        <p:nvSpPr>
          <p:cNvPr id="903" name="nv903"/>
          <p:cNvSpPr txBox="1"/>
          <p:nvPr/>
        </p:nvSpPr>
        <p:spPr>
          <a:xfrm>
            <a:off x="1932200" y="6000000"/>
            <a:ext cx="1165000" cy="250000"/>
          </a:xfrm>
          <a:prstGeom prst="rect">
            <a:avLst/>
          </a:prstGeom>
          <a:noFill/>
        </p:spPr>
        <p:txBody>
          <a:bodyPr wrap="square" lIns="0" tIns="0" rIns="0" bIns="0"/>
          <a:p>
            <a:r>
              <a:rPr lang="pt-BR" sz="850" b="1">
                <a:solidFill>
                  <a:srgbClr val="FFFFFF"/>
                </a:solidFill>
                <a:latin typeface="Arial"/>
              </a:rPr>
              <a:t>Meteora + Raydium</a:t>
            </a:r>
          </a:p>
        </p:txBody>
      </p:sp>
      <p:sp>
        <p:nvSpPr>
          <p:cNvPr id="904" name="nf904"/>
          <p:cNvSpPr txBox="1"/>
          <p:nvPr/>
        </p:nvSpPr>
        <p:spPr>
          <a:xfrm>
            <a:off x="3157200" y="5770000"/>
            <a:ext cx="1165000" cy="200000"/>
          </a:xfrm>
          <a:prstGeom prst="rect">
            <a:avLst/>
          </a:prstGeom>
          <a:noFill/>
        </p:spPr>
        <p:txBody>
          <a:bodyPr wrap="square" lIns="0" tIns="0" rIns="0" bIns="0"/>
          <a:p>
            <a:r>
              <a:rPr lang="pt-BR" sz="700" b="1">
                <a:solidFill>
                  <a:srgbClr val="5A6378"/>
                </a:solidFill>
                <a:latin typeface="Arial"/>
              </a:rPr>
              <a:t>INITIAL FDV</a:t>
            </a:r>
          </a:p>
        </p:txBody>
      </p:sp>
      <p:sp>
        <p:nvSpPr>
          <p:cNvPr id="905" name="nv905"/>
          <p:cNvSpPr txBox="1"/>
          <p:nvPr/>
        </p:nvSpPr>
        <p:spPr>
          <a:xfrm>
            <a:off x="3157200" y="6000000"/>
            <a:ext cx="1165000" cy="250000"/>
          </a:xfrm>
          <a:prstGeom prst="rect">
            <a:avLst/>
          </a:prstGeom>
          <a:noFill/>
        </p:spPr>
        <p:txBody>
          <a:bodyPr wrap="square" lIns="0" tIns="0" rIns="0" bIns="0"/>
          <a:p>
            <a:r>
              <a:rPr lang="pt-BR" sz="850" b="1">
                <a:solidFill>
                  <a:srgbClr val="D4AF37"/>
                </a:solidFill>
                <a:latin typeface="Arial"/>
              </a:rPr>
              <a:t>USD 40–60M</a:t>
            </a:r>
          </a:p>
        </p:txBody>
      </p:sp>
      <p:sp>
        <p:nvSpPr>
          <p:cNvPr id="906" name="nf906"/>
          <p:cNvSpPr txBox="1"/>
          <p:nvPr/>
        </p:nvSpPr>
        <p:spPr>
          <a:xfrm>
            <a:off x="4382200" y="5770000"/>
            <a:ext cx="1165000" cy="200000"/>
          </a:xfrm>
          <a:prstGeom prst="rect">
            <a:avLst/>
          </a:prstGeom>
          <a:noFill/>
        </p:spPr>
        <p:txBody>
          <a:bodyPr wrap="square" lIns="0" tIns="0" rIns="0" bIns="0"/>
          <a:p>
            <a:r>
              <a:rPr lang="pt-BR" sz="700" b="1">
                <a:solidFill>
                  <a:srgbClr val="5A6378"/>
                </a:solidFill>
                <a:latin typeface="Arial"/>
              </a:rPr>
              <a:t>CIRC. MCAP</a:t>
            </a:r>
          </a:p>
        </p:txBody>
      </p:sp>
      <p:sp>
        <p:nvSpPr>
          <p:cNvPr id="907" name="nv907"/>
          <p:cNvSpPr txBox="1"/>
          <p:nvPr/>
        </p:nvSpPr>
        <p:spPr>
          <a:xfrm>
            <a:off x="4382200" y="6000000"/>
            <a:ext cx="1165000" cy="250000"/>
          </a:xfrm>
          <a:prstGeom prst="rect">
            <a:avLst/>
          </a:prstGeom>
          <a:noFill/>
        </p:spPr>
        <p:txBody>
          <a:bodyPr wrap="square" lIns="0" tIns="0" rIns="0" bIns="0"/>
          <a:p>
            <a:r>
              <a:rPr lang="pt-BR" sz="850" b="1">
                <a:solidFill>
                  <a:srgbClr val="D4AF37"/>
                </a:solidFill>
                <a:latin typeface="Arial"/>
              </a:rPr>
              <a:t>US$6.59M</a:t>
            </a:r>
          </a:p>
        </p:txBody>
      </p:sp>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p="http://schemas.openxmlformats.org/presentationml/2006/main">
  <p:cSld name="Regulatory">
    <p:bg>
      <p:bgPr>
        <a:solidFill>
          <a:srgbClr val="08122A"/>
        </a:solidFill>
        <a:effectLst/>
      </p:bgPr>
    </p:bg>
    <p:spTree>
      <p:nvGrpSpPr>
        <p:cNvPr id="1" name=""/>
        <p:cNvGrpSpPr/>
        <p:nvPr/>
      </p:nvGrpSpPr>
      <p:grpSpPr>
        <a:xfrm>
          <a:off x="0" y="0"/>
          <a:ext cx="12192000" cy="6858000"/>
          <a:chOff x="0" y="0"/>
          <a:chExt cx="12192000" cy="6858000"/>
        </a:xfrm>
      </p:grpSpPr>
      <p:sp>
        <p:nvSpPr>
          <p:cNvPr id="10" name="eyebrow"/>
          <p:cNvSpPr txBox="1"/>
          <p:nvPr/>
        </p:nvSpPr>
        <p:spPr>
          <a:xfrm>
            <a:off x="457200" y="360000"/>
            <a:ext cx="7000000" cy="300000"/>
          </a:xfrm>
          <a:prstGeom prst="rect">
            <a:avLst/>
          </a:prstGeom>
          <a:noFill/>
        </p:spPr>
        <p:txBody>
          <a:bodyPr wrap="square" lIns="0" tIns="0" rIns="0" bIns="0">
            <a:normAutofit/>
          </a:bodyPr>
          <a:p>
            <a:r>
              <a:rPr lang="en-BR" sz="1100" b="1">
                <a:solidFill>
                  <a:srgbClr val="D4AF37"/>
                </a:solidFill>
                <a:latin typeface="Arial"/>
              </a:rPr>
              <a:t>13  ·  REGULATORY STRUCTURE</a:t>
            </a:r>
          </a:p>
        </p:txBody>
      </p:sp>
      <p:sp>
        <p:nvSpPr>
          <p:cNvPr id="11" name="title"/>
          <p:cNvSpPr txBox="1"/>
          <p:nvPr/>
        </p:nvSpPr>
        <p:spPr>
          <a:xfrm>
            <a:off x="457200" y="640000"/>
            <a:ext cx="8200000" cy="900000"/>
          </a:xfrm>
          <a:prstGeom prst="rect">
            <a:avLst/>
          </a:prstGeom>
          <a:noFill/>
        </p:spPr>
        <p:txBody>
          <a:bodyPr wrap="square" lIns="0" tIns="0" rIns="0" bIns="0">
            <a:normAutofit/>
          </a:bodyPr>
          <a:p>
            <a:r>
              <a:rPr lang="en-BR" sz="2600" b="1">
                <a:solidFill>
                  <a:srgbClr val="FFFFFF"/>
                </a:solidFill>
                <a:latin typeface="Arial"/>
              </a:rPr>
              <a:t>RWA with regulatory</a:t>
            </a:r>
          </a:p>
          <a:p>
            <a:r>
              <a:rPr lang="en-BR" sz="2600" b="1">
                <a:solidFill>
                  <a:srgbClr val="FFFFFF"/>
                </a:solidFill>
                <a:latin typeface="Arial"/>
              </a:rPr>
              <a:t>integrity by design.</a:t>
            </a:r>
          </a:p>
        </p:txBody>
      </p:sp>
      <p:sp>
        <p:nvSpPr>
          <p:cNvPr id="12" name="sub"/>
          <p:cNvSpPr txBox="1"/>
          <p:nvPr/>
        </p:nvSpPr>
        <p:spPr>
          <a:xfrm>
            <a:off x="457200" y="1560000"/>
            <a:ext cx="11200000" cy="550000"/>
          </a:xfrm>
          <a:prstGeom prst="rect">
            <a:avLst/>
          </a:prstGeom>
          <a:noFill/>
        </p:spPr>
        <p:txBody>
          <a:bodyPr wrap="square" lIns="0" tIns="0" rIns="0" bIns="0">
            <a:normAutofit/>
          </a:bodyPr>
          <a:p>
            <a:r>
              <a:rPr lang="en-BR" sz="1100" i="1">
                <a:solidFill>
                  <a:srgbClr val="CADCFC"/>
                </a:solidFill>
                <a:latin typeface="Arial"/>
              </a:rPr>
              <a:t>The RWA layer is structured as representation/showcase — Glemo acts as curator, not as issuer or tokenizer. Strict economic separation preserves compliance across jurisdictions.</a:t>
            </a:r>
          </a:p>
        </p:txBody>
      </p:sp>
      <p:sp>
        <p:nvSpPr>
          <p:cNvPr id="13" name="pb13"/>
          <p:cNvSpPr/>
          <p:nvPr/>
        </p:nvSpPr>
        <p:spPr>
          <a:xfrm>
            <a:off x="457200" y="2250000"/>
            <a:ext cx="2640000" cy="900000"/>
          </a:xfrm>
          <a:prstGeom prst="rect">
            <a:avLst/>
          </a:prstGeom>
          <a:solidFill>
            <a:srgbClr val="0F1B3D"/>
          </a:solidFill>
          <a:ln>
            <a:noFill/>
          </a:ln>
        </p:spPr>
        <p:txBody>
          <a:bodyPr/>
          <a:p/>
        </p:txBody>
      </p:sp>
      <p:sp>
        <p:nvSpPr>
          <p:cNvPr id="14" name="pbar14"/>
          <p:cNvSpPr/>
          <p:nvPr/>
        </p:nvSpPr>
        <p:spPr>
          <a:xfrm>
            <a:off x="457200" y="2250000"/>
            <a:ext cx="2640000" cy="70000"/>
          </a:xfrm>
          <a:prstGeom prst="rect">
            <a:avLst/>
          </a:prstGeom>
          <a:solidFill>
            <a:srgbClr val="D4AF37"/>
          </a:solidFill>
          <a:ln>
            <a:noFill/>
          </a:ln>
        </p:spPr>
        <p:txBody>
          <a:bodyPr/>
          <a:p/>
        </p:txBody>
      </p:sp>
      <p:sp>
        <p:nvSpPr>
          <p:cNvPr id="15" name="pn15"/>
          <p:cNvSpPr txBox="1"/>
          <p:nvPr/>
        </p:nvSpPr>
        <p:spPr>
          <a:xfrm>
            <a:off x="637200" y="2430000"/>
            <a:ext cx="2310000" cy="300000"/>
          </a:xfrm>
          <a:prstGeom prst="rect">
            <a:avLst/>
          </a:prstGeom>
          <a:noFill/>
        </p:spPr>
        <p:txBody>
          <a:bodyPr wrap="square" lIns="0" tIns="0" rIns="0" bIns="0">
            <a:normAutofit/>
          </a:bodyPr>
          <a:p>
            <a:r>
              <a:rPr lang="en-BR" sz="1050" b="1">
                <a:solidFill>
                  <a:srgbClr val="FFFFFF"/>
                </a:solidFill>
                <a:latin typeface="Arial"/>
              </a:rPr>
              <a:t>Representation model</a:t>
            </a:r>
          </a:p>
        </p:txBody>
      </p:sp>
      <p:sp>
        <p:nvSpPr>
          <p:cNvPr id="16" name="pd16"/>
          <p:cNvSpPr txBox="1"/>
          <p:nvPr/>
        </p:nvSpPr>
        <p:spPr>
          <a:xfrm>
            <a:off x="637200" y="2730000"/>
            <a:ext cx="2310000" cy="380000"/>
          </a:xfrm>
          <a:prstGeom prst="rect">
            <a:avLst/>
          </a:prstGeom>
          <a:noFill/>
        </p:spPr>
        <p:txBody>
          <a:bodyPr wrap="square" lIns="0" tIns="0" rIns="0" bIns="0">
            <a:normAutofit/>
          </a:bodyPr>
          <a:p>
            <a:r>
              <a:rPr lang="en-BR" sz="800">
                <a:solidFill>
                  <a:srgbClr val="CADCFC"/>
                </a:solidFill>
                <a:latin typeface="Arial"/>
              </a:rPr>
              <a:t>Glemo is curator/representative — does not issue or tokenize assets directly. Access only in permitted jurisdictions.</a:t>
            </a:r>
          </a:p>
        </p:txBody>
      </p:sp>
      <p:sp>
        <p:nvSpPr>
          <p:cNvPr id="17" name="pb17"/>
          <p:cNvSpPr/>
          <p:nvPr/>
        </p:nvSpPr>
        <p:spPr>
          <a:xfrm>
            <a:off x="3217200" y="2250000"/>
            <a:ext cx="2640000" cy="900000"/>
          </a:xfrm>
          <a:prstGeom prst="rect">
            <a:avLst/>
          </a:prstGeom>
          <a:solidFill>
            <a:srgbClr val="0F1B3D"/>
          </a:solidFill>
          <a:ln>
            <a:noFill/>
          </a:ln>
        </p:spPr>
        <p:txBody>
          <a:bodyPr/>
          <a:p/>
        </p:txBody>
      </p:sp>
      <p:sp>
        <p:nvSpPr>
          <p:cNvPr id="18" name="pbar18"/>
          <p:cNvSpPr/>
          <p:nvPr/>
        </p:nvSpPr>
        <p:spPr>
          <a:xfrm>
            <a:off x="3217200" y="2250000"/>
            <a:ext cx="2640000" cy="70000"/>
          </a:xfrm>
          <a:prstGeom prst="rect">
            <a:avLst/>
          </a:prstGeom>
          <a:solidFill>
            <a:srgbClr val="D4AF37"/>
          </a:solidFill>
          <a:ln>
            <a:noFill/>
          </a:ln>
        </p:spPr>
        <p:txBody>
          <a:bodyPr/>
          <a:p/>
        </p:txBody>
      </p:sp>
      <p:sp>
        <p:nvSpPr>
          <p:cNvPr id="19" name="pn19"/>
          <p:cNvSpPr txBox="1"/>
          <p:nvPr/>
        </p:nvSpPr>
        <p:spPr>
          <a:xfrm>
            <a:off x="3397200" y="2430000"/>
            <a:ext cx="2310000" cy="300000"/>
          </a:xfrm>
          <a:prstGeom prst="rect">
            <a:avLst/>
          </a:prstGeom>
          <a:noFill/>
        </p:spPr>
        <p:txBody>
          <a:bodyPr wrap="square" lIns="0" tIns="0" rIns="0" bIns="0">
            <a:normAutofit/>
          </a:bodyPr>
          <a:p>
            <a:r>
              <a:rPr lang="en-BR" sz="1050" b="1">
                <a:solidFill>
                  <a:srgbClr val="FFFFFF"/>
                </a:solidFill>
                <a:latin typeface="Arial"/>
              </a:rPr>
              <a:t>Economic separation</a:t>
            </a:r>
          </a:p>
        </p:txBody>
      </p:sp>
      <p:sp>
        <p:nvSpPr>
          <p:cNvPr id="20" name="pd20"/>
          <p:cNvSpPr txBox="1"/>
          <p:nvPr/>
        </p:nvSpPr>
        <p:spPr>
          <a:xfrm>
            <a:off x="3397200" y="2730000"/>
            <a:ext cx="2310000" cy="380000"/>
          </a:xfrm>
          <a:prstGeom prst="rect">
            <a:avLst/>
          </a:prstGeom>
          <a:noFill/>
        </p:spPr>
        <p:txBody>
          <a:bodyPr wrap="square" lIns="0" tIns="0" rIns="0" bIns="0">
            <a:normAutofit/>
          </a:bodyPr>
          <a:p>
            <a:r>
              <a:rPr lang="en-BR" sz="800">
                <a:solidFill>
                  <a:srgbClr val="CADCFC"/>
                </a:solidFill>
                <a:latin typeface="Arial"/>
              </a:rPr>
              <a:t>The token does NOT capture economic value from the RWA layer. Foundational to regulatory integrity.</a:t>
            </a:r>
          </a:p>
        </p:txBody>
      </p:sp>
      <p:sp>
        <p:nvSpPr>
          <p:cNvPr id="21" name="pb21"/>
          <p:cNvSpPr/>
          <p:nvPr/>
        </p:nvSpPr>
        <p:spPr>
          <a:xfrm>
            <a:off x="457200" y="3270000"/>
            <a:ext cx="2640000" cy="900000"/>
          </a:xfrm>
          <a:prstGeom prst="rect">
            <a:avLst/>
          </a:prstGeom>
          <a:solidFill>
            <a:srgbClr val="0F1B3D"/>
          </a:solidFill>
          <a:ln>
            <a:noFill/>
          </a:ln>
        </p:spPr>
        <p:txBody>
          <a:bodyPr/>
          <a:p/>
        </p:txBody>
      </p:sp>
      <p:sp>
        <p:nvSpPr>
          <p:cNvPr id="22" name="pbar22"/>
          <p:cNvSpPr/>
          <p:nvPr/>
        </p:nvSpPr>
        <p:spPr>
          <a:xfrm>
            <a:off x="457200" y="3270000"/>
            <a:ext cx="2640000" cy="70000"/>
          </a:xfrm>
          <a:prstGeom prst="rect">
            <a:avLst/>
          </a:prstGeom>
          <a:solidFill>
            <a:srgbClr val="D4AF37"/>
          </a:solidFill>
          <a:ln>
            <a:noFill/>
          </a:ln>
        </p:spPr>
        <p:txBody>
          <a:bodyPr/>
          <a:p/>
        </p:txBody>
      </p:sp>
      <p:sp>
        <p:nvSpPr>
          <p:cNvPr id="23" name="pn23"/>
          <p:cNvSpPr txBox="1"/>
          <p:nvPr/>
        </p:nvSpPr>
        <p:spPr>
          <a:xfrm>
            <a:off x="637200" y="3450000"/>
            <a:ext cx="2310000" cy="300000"/>
          </a:xfrm>
          <a:prstGeom prst="rect">
            <a:avLst/>
          </a:prstGeom>
          <a:noFill/>
        </p:spPr>
        <p:txBody>
          <a:bodyPr wrap="square" lIns="0" tIns="0" rIns="0" bIns="0">
            <a:normAutofit/>
          </a:bodyPr>
          <a:p>
            <a:r>
              <a:rPr lang="en-BR" sz="1050" b="1">
                <a:solidFill>
                  <a:srgbClr val="FFFFFF"/>
                </a:solidFill>
                <a:latin typeface="Arial"/>
              </a:rPr>
              <a:t>KYC + geofencing</a:t>
            </a:r>
          </a:p>
        </p:txBody>
      </p:sp>
      <p:sp>
        <p:nvSpPr>
          <p:cNvPr id="24" name="pd24"/>
          <p:cNvSpPr txBox="1"/>
          <p:nvPr/>
        </p:nvSpPr>
        <p:spPr>
          <a:xfrm>
            <a:off x="637200" y="3750000"/>
            <a:ext cx="2310000" cy="380000"/>
          </a:xfrm>
          <a:prstGeom prst="rect">
            <a:avLst/>
          </a:prstGeom>
          <a:noFill/>
        </p:spPr>
        <p:txBody>
          <a:bodyPr wrap="square" lIns="0" tIns="0" rIns="0" bIns="0">
            <a:normAutofit/>
          </a:bodyPr>
          <a:p>
            <a:r>
              <a:rPr lang="en-BR" sz="800">
                <a:solidFill>
                  <a:srgbClr val="CADCFC"/>
                </a:solidFill>
                <a:latin typeface="Arial"/>
              </a:rPr>
              <a:t>Mandatory KYC and jurisdictional geofencing across the RWA layer. Access restricted by design.</a:t>
            </a:r>
          </a:p>
        </p:txBody>
      </p:sp>
      <p:sp>
        <p:nvSpPr>
          <p:cNvPr id="25" name="pb25"/>
          <p:cNvSpPr/>
          <p:nvPr/>
        </p:nvSpPr>
        <p:spPr>
          <a:xfrm>
            <a:off x="3217200" y="3270000"/>
            <a:ext cx="2640000" cy="900000"/>
          </a:xfrm>
          <a:prstGeom prst="rect">
            <a:avLst/>
          </a:prstGeom>
          <a:solidFill>
            <a:srgbClr val="0F1B3D"/>
          </a:solidFill>
          <a:ln>
            <a:noFill/>
          </a:ln>
        </p:spPr>
        <p:txBody>
          <a:bodyPr/>
          <a:p/>
        </p:txBody>
      </p:sp>
      <p:sp>
        <p:nvSpPr>
          <p:cNvPr id="26" name="pbar26"/>
          <p:cNvSpPr/>
          <p:nvPr/>
        </p:nvSpPr>
        <p:spPr>
          <a:xfrm>
            <a:off x="3217200" y="3270000"/>
            <a:ext cx="2640000" cy="70000"/>
          </a:xfrm>
          <a:prstGeom prst="rect">
            <a:avLst/>
          </a:prstGeom>
          <a:solidFill>
            <a:srgbClr val="D4AF37"/>
          </a:solidFill>
          <a:ln>
            <a:noFill/>
          </a:ln>
        </p:spPr>
        <p:txBody>
          <a:bodyPr/>
          <a:p/>
        </p:txBody>
      </p:sp>
      <p:sp>
        <p:nvSpPr>
          <p:cNvPr id="27" name="pn27"/>
          <p:cNvSpPr txBox="1"/>
          <p:nvPr/>
        </p:nvSpPr>
        <p:spPr>
          <a:xfrm>
            <a:off x="3397200" y="3450000"/>
            <a:ext cx="2310000" cy="300000"/>
          </a:xfrm>
          <a:prstGeom prst="rect">
            <a:avLst/>
          </a:prstGeom>
          <a:noFill/>
        </p:spPr>
        <p:txBody>
          <a:bodyPr wrap="square" lIns="0" tIns="0" rIns="0" bIns="0">
            <a:normAutofit/>
          </a:bodyPr>
          <a:p>
            <a:r>
              <a:rPr lang="en-BR" sz="1050" b="1">
                <a:solidFill>
                  <a:srgbClr val="FFFFFF"/>
                </a:solidFill>
                <a:latin typeface="Arial"/>
              </a:rPr>
              <a:t>Regulated frameworks</a:t>
            </a:r>
          </a:p>
        </p:txBody>
      </p:sp>
      <p:sp>
        <p:nvSpPr>
          <p:cNvPr id="28" name="pd28"/>
          <p:cNvSpPr txBox="1"/>
          <p:nvPr/>
        </p:nvSpPr>
        <p:spPr>
          <a:xfrm>
            <a:off x="3397200" y="3750000"/>
            <a:ext cx="2310000" cy="380000"/>
          </a:xfrm>
          <a:prstGeom prst="rect">
            <a:avLst/>
          </a:prstGeom>
          <a:noFill/>
        </p:spPr>
        <p:txBody>
          <a:bodyPr wrap="square" lIns="0" tIns="0" rIns="0" bIns="0">
            <a:normAutofit/>
          </a:bodyPr>
          <a:p>
            <a:r>
              <a:rPr lang="en-BR" sz="800">
                <a:solidFill>
                  <a:srgbClr val="CADCFC"/>
                </a:solidFill>
                <a:latin typeface="Arial"/>
              </a:rPr>
              <a:t>Brazil: CVM 88 / FIDC (established precedents). International: Reg D / Reg S for tranches.</a:t>
            </a:r>
          </a:p>
        </p:txBody>
      </p:sp>
      <p:sp>
        <p:nvSpPr>
          <p:cNvPr id="29" name="enth"/>
          <p:cNvSpPr txBox="1"/>
          <p:nvPr/>
        </p:nvSpPr>
        <p:spPr>
          <a:xfrm>
            <a:off x="6172200" y="2250000"/>
            <a:ext cx="5562600" cy="300000"/>
          </a:xfrm>
          <a:prstGeom prst="rect">
            <a:avLst/>
          </a:prstGeom>
          <a:noFill/>
        </p:spPr>
        <p:txBody>
          <a:bodyPr wrap="square" lIns="0" tIns="0" rIns="0" bIns="0">
            <a:normAutofit/>
          </a:bodyPr>
          <a:p>
            <a:r>
              <a:rPr lang="en-BR" sz="1000" b="1">
                <a:solidFill>
                  <a:srgbClr val="D4AF37"/>
                </a:solidFill>
                <a:latin typeface="Arial"/>
              </a:rPr>
              <a:t>ENTITY STRUCTURE</a:t>
            </a:r>
          </a:p>
        </p:txBody>
      </p:sp>
      <p:sp>
        <p:nvSpPr>
          <p:cNvPr id="30" name="eb30"/>
          <p:cNvSpPr/>
          <p:nvPr/>
        </p:nvSpPr>
        <p:spPr>
          <a:xfrm>
            <a:off x="6172200" y="2630000"/>
            <a:ext cx="5562600" cy="560000"/>
          </a:xfrm>
          <a:prstGeom prst="rect">
            <a:avLst/>
          </a:prstGeom>
          <a:solidFill>
            <a:srgbClr val="0F1B3D"/>
          </a:solidFill>
          <a:ln>
            <a:noFill/>
          </a:ln>
        </p:spPr>
        <p:txBody>
          <a:bodyPr/>
          <a:p/>
        </p:txBody>
      </p:sp>
      <p:sp>
        <p:nvSpPr>
          <p:cNvPr id="31" name="ebar31"/>
          <p:cNvSpPr/>
          <p:nvPr/>
        </p:nvSpPr>
        <p:spPr>
          <a:xfrm>
            <a:off x="6172200" y="2630000"/>
            <a:ext cx="90000" cy="560000"/>
          </a:xfrm>
          <a:prstGeom prst="rect">
            <a:avLst/>
          </a:prstGeom>
          <a:solidFill>
            <a:srgbClr val="D4AF37"/>
          </a:solidFill>
          <a:ln>
            <a:noFill/>
          </a:ln>
        </p:spPr>
        <p:txBody>
          <a:bodyPr/>
          <a:p/>
        </p:txBody>
      </p:sp>
      <p:sp>
        <p:nvSpPr>
          <p:cNvPr id="32" name="en32"/>
          <p:cNvSpPr txBox="1"/>
          <p:nvPr/>
        </p:nvSpPr>
        <p:spPr>
          <a:xfrm>
            <a:off x="6392200" y="2740000"/>
            <a:ext cx="2400000" cy="300000"/>
          </a:xfrm>
          <a:prstGeom prst="rect">
            <a:avLst/>
          </a:prstGeom>
          <a:noFill/>
        </p:spPr>
        <p:txBody>
          <a:bodyPr wrap="square" lIns="0" tIns="0" rIns="0" bIns="0">
            <a:normAutofit/>
          </a:bodyPr>
          <a:p>
            <a:r>
              <a:rPr lang="en-BR" sz="1200" b="1">
                <a:solidFill>
                  <a:srgbClr val="D4AF37"/>
                </a:solidFill>
                <a:latin typeface="Arial"/>
              </a:rPr>
              <a:t>BVI</a:t>
            </a:r>
          </a:p>
        </p:txBody>
      </p:sp>
      <p:sp>
        <p:nvSpPr>
          <p:cNvPr id="33" name="er33"/>
          <p:cNvSpPr txBox="1"/>
          <p:nvPr/>
        </p:nvSpPr>
        <p:spPr>
          <a:xfrm>
            <a:off x="8872200" y="2780000"/>
            <a:ext cx="2662600" cy="300000"/>
          </a:xfrm>
          <a:prstGeom prst="rect">
            <a:avLst/>
          </a:prstGeom>
          <a:noFill/>
        </p:spPr>
        <p:txBody>
          <a:bodyPr wrap="square" lIns="0" tIns="0" rIns="0" bIns="0">
            <a:normAutofit/>
          </a:bodyPr>
          <a:p>
            <a:r>
              <a:rPr lang="en-BR" sz="950">
                <a:solidFill>
                  <a:srgbClr val="FFFFFF"/>
                </a:solidFill>
                <a:latin typeface="Arial"/>
              </a:rPr>
              <a:t>Token issuer</a:t>
            </a:r>
          </a:p>
        </p:txBody>
      </p:sp>
      <p:sp>
        <p:nvSpPr>
          <p:cNvPr id="34" name="eb34"/>
          <p:cNvSpPr/>
          <p:nvPr/>
        </p:nvSpPr>
        <p:spPr>
          <a:xfrm>
            <a:off x="6172200" y="3290000"/>
            <a:ext cx="5562600" cy="560000"/>
          </a:xfrm>
          <a:prstGeom prst="rect">
            <a:avLst/>
          </a:prstGeom>
          <a:solidFill>
            <a:srgbClr val="0F1B3D"/>
          </a:solidFill>
          <a:ln>
            <a:noFill/>
          </a:ln>
        </p:spPr>
        <p:txBody>
          <a:bodyPr/>
          <a:p/>
        </p:txBody>
      </p:sp>
      <p:sp>
        <p:nvSpPr>
          <p:cNvPr id="35" name="ebar35"/>
          <p:cNvSpPr/>
          <p:nvPr/>
        </p:nvSpPr>
        <p:spPr>
          <a:xfrm>
            <a:off x="6172200" y="3290000"/>
            <a:ext cx="90000" cy="560000"/>
          </a:xfrm>
          <a:prstGeom prst="rect">
            <a:avLst/>
          </a:prstGeom>
          <a:solidFill>
            <a:srgbClr val="D4AF37"/>
          </a:solidFill>
          <a:ln>
            <a:noFill/>
          </a:ln>
        </p:spPr>
        <p:txBody>
          <a:bodyPr/>
          <a:p/>
        </p:txBody>
      </p:sp>
      <p:sp>
        <p:nvSpPr>
          <p:cNvPr id="36" name="en36"/>
          <p:cNvSpPr txBox="1"/>
          <p:nvPr/>
        </p:nvSpPr>
        <p:spPr>
          <a:xfrm>
            <a:off x="6392200" y="3400000"/>
            <a:ext cx="2400000" cy="300000"/>
          </a:xfrm>
          <a:prstGeom prst="rect">
            <a:avLst/>
          </a:prstGeom>
          <a:noFill/>
        </p:spPr>
        <p:txBody>
          <a:bodyPr wrap="square" lIns="0" tIns="0" rIns="0" bIns="0">
            <a:normAutofit/>
          </a:bodyPr>
          <a:p>
            <a:r>
              <a:rPr lang="en-BR" sz="1200" b="1">
                <a:solidFill>
                  <a:srgbClr val="D4AF37"/>
                </a:solidFill>
                <a:latin typeface="Arial"/>
              </a:rPr>
              <a:t>Delaware (US)</a:t>
            </a:r>
          </a:p>
        </p:txBody>
      </p:sp>
      <p:sp>
        <p:nvSpPr>
          <p:cNvPr id="37" name="er37"/>
          <p:cNvSpPr txBox="1"/>
          <p:nvPr/>
        </p:nvSpPr>
        <p:spPr>
          <a:xfrm>
            <a:off x="8872200" y="3440000"/>
            <a:ext cx="2662600" cy="300000"/>
          </a:xfrm>
          <a:prstGeom prst="rect">
            <a:avLst/>
          </a:prstGeom>
          <a:noFill/>
        </p:spPr>
        <p:txBody>
          <a:bodyPr wrap="square" lIns="0" tIns="0" rIns="0" bIns="0">
            <a:normAutofit/>
          </a:bodyPr>
          <a:p>
            <a:r>
              <a:rPr lang="en-BR" sz="950">
                <a:solidFill>
                  <a:srgbClr val="FFFFFF"/>
                </a:solidFill>
                <a:latin typeface="Arial"/>
              </a:rPr>
              <a:t>Marketplace operator</a:t>
            </a:r>
          </a:p>
        </p:txBody>
      </p:sp>
      <p:sp>
        <p:nvSpPr>
          <p:cNvPr id="38" name="eb38"/>
          <p:cNvSpPr/>
          <p:nvPr/>
        </p:nvSpPr>
        <p:spPr>
          <a:xfrm>
            <a:off x="6172200" y="3950000"/>
            <a:ext cx="5562600" cy="560000"/>
          </a:xfrm>
          <a:prstGeom prst="rect">
            <a:avLst/>
          </a:prstGeom>
          <a:solidFill>
            <a:srgbClr val="0F1B3D"/>
          </a:solidFill>
          <a:ln>
            <a:noFill/>
          </a:ln>
        </p:spPr>
        <p:txBody>
          <a:bodyPr/>
          <a:p/>
        </p:txBody>
      </p:sp>
      <p:sp>
        <p:nvSpPr>
          <p:cNvPr id="39" name="ebar39"/>
          <p:cNvSpPr/>
          <p:nvPr/>
        </p:nvSpPr>
        <p:spPr>
          <a:xfrm>
            <a:off x="6172200" y="3950000"/>
            <a:ext cx="90000" cy="560000"/>
          </a:xfrm>
          <a:prstGeom prst="rect">
            <a:avLst/>
          </a:prstGeom>
          <a:solidFill>
            <a:srgbClr val="D4AF37"/>
          </a:solidFill>
          <a:ln>
            <a:noFill/>
          </a:ln>
        </p:spPr>
        <p:txBody>
          <a:bodyPr/>
          <a:p/>
        </p:txBody>
      </p:sp>
      <p:sp>
        <p:nvSpPr>
          <p:cNvPr id="40" name="en40"/>
          <p:cNvSpPr txBox="1"/>
          <p:nvPr/>
        </p:nvSpPr>
        <p:spPr>
          <a:xfrm>
            <a:off x="6392200" y="4060000"/>
            <a:ext cx="2400000" cy="300000"/>
          </a:xfrm>
          <a:prstGeom prst="rect">
            <a:avLst/>
          </a:prstGeom>
          <a:noFill/>
        </p:spPr>
        <p:txBody>
          <a:bodyPr wrap="square" lIns="0" tIns="0" rIns="0" bIns="0">
            <a:normAutofit/>
          </a:bodyPr>
          <a:p>
            <a:r>
              <a:rPr lang="en-BR" sz="1200" b="1">
                <a:solidFill>
                  <a:srgbClr val="D4AF37"/>
                </a:solidFill>
                <a:latin typeface="Arial"/>
              </a:rPr>
              <a:t>Brazil</a:t>
            </a:r>
          </a:p>
        </p:txBody>
      </p:sp>
      <p:sp>
        <p:nvSpPr>
          <p:cNvPr id="41" name="er41"/>
          <p:cNvSpPr txBox="1"/>
          <p:nvPr/>
        </p:nvSpPr>
        <p:spPr>
          <a:xfrm>
            <a:off x="8872200" y="4100000"/>
            <a:ext cx="2662600" cy="300000"/>
          </a:xfrm>
          <a:prstGeom prst="rect">
            <a:avLst/>
          </a:prstGeom>
          <a:noFill/>
        </p:spPr>
        <p:txBody>
          <a:bodyPr wrap="square" lIns="0" tIns="0" rIns="0" bIns="0">
            <a:normAutofit/>
          </a:bodyPr>
          <a:p>
            <a:r>
              <a:rPr lang="en-BR" sz="950">
                <a:solidFill>
                  <a:srgbClr val="FFFFFF"/>
                </a:solidFill>
                <a:latin typeface="Arial"/>
              </a:rPr>
              <a:t>Real estate ops + RWA</a:t>
            </a:r>
          </a:p>
        </p:txBody>
      </p:sp>
      <p:sp>
        <p:nvSpPr>
          <p:cNvPr id="42" name="legalbg"/>
          <p:cNvSpPr/>
          <p:nvPr/>
        </p:nvSpPr>
        <p:spPr>
          <a:xfrm>
            <a:off x="6172200" y="4650000"/>
            <a:ext cx="5562600" cy="720000"/>
          </a:xfrm>
          <a:prstGeom prst="rect">
            <a:avLst/>
          </a:prstGeom>
          <a:solidFill>
            <a:srgbClr val="0A3D2A"/>
          </a:solidFill>
          <a:ln>
            <a:noFill/>
          </a:ln>
        </p:spPr>
        <p:txBody>
          <a:bodyPr/>
          <a:p/>
        </p:txBody>
      </p:sp>
      <p:sp>
        <p:nvSpPr>
          <p:cNvPr id="43" name="legalbar"/>
          <p:cNvSpPr/>
          <p:nvPr/>
        </p:nvSpPr>
        <p:spPr>
          <a:xfrm>
            <a:off x="6172200" y="4650000"/>
            <a:ext cx="90000" cy="720000"/>
          </a:xfrm>
          <a:prstGeom prst="rect">
            <a:avLst/>
          </a:prstGeom>
          <a:solidFill>
            <a:srgbClr val="3DAA6B"/>
          </a:solidFill>
          <a:ln>
            <a:noFill/>
          </a:ln>
        </p:spPr>
        <p:txBody>
          <a:bodyPr/>
          <a:p/>
        </p:txBody>
      </p:sp>
      <p:sp>
        <p:nvSpPr>
          <p:cNvPr id="44" name="legalh"/>
          <p:cNvSpPr txBox="1"/>
          <p:nvPr/>
        </p:nvSpPr>
        <p:spPr>
          <a:xfrm>
            <a:off x="6392200" y="4770000"/>
            <a:ext cx="5162600" cy="250000"/>
          </a:xfrm>
          <a:prstGeom prst="rect">
            <a:avLst/>
          </a:prstGeom>
          <a:noFill/>
        </p:spPr>
        <p:txBody>
          <a:bodyPr wrap="square" lIns="0" tIns="0" rIns="0" bIns="0">
            <a:normAutofit/>
          </a:bodyPr>
          <a:p>
            <a:r>
              <a:rPr lang="en-BR" sz="950" b="1">
                <a:solidFill>
                  <a:srgbClr val="3DAA6B"/>
                </a:solidFill>
                <a:latin typeface="Arial"/>
              </a:rPr>
              <a:t>LEGAL REVIEW</a:t>
            </a:r>
          </a:p>
        </p:txBody>
      </p:sp>
      <p:sp>
        <p:nvSpPr>
          <p:cNvPr id="45" name="legald"/>
          <p:cNvSpPr txBox="1"/>
          <p:nvPr/>
        </p:nvSpPr>
        <p:spPr>
          <a:xfrm>
            <a:off x="6392200" y="5030000"/>
            <a:ext cx="5162600" cy="320000"/>
          </a:xfrm>
          <a:prstGeom prst="rect">
            <a:avLst/>
          </a:prstGeom>
          <a:noFill/>
        </p:spPr>
        <p:txBody>
          <a:bodyPr wrap="square" lIns="0" tIns="0" rIns="0" bIns="0">
            <a:normAutofit/>
          </a:bodyPr>
          <a:p>
            <a:r>
              <a:rPr lang="en-BR" sz="850">
                <a:solidFill>
                  <a:srgbClr val="FFFFFF"/>
                </a:solidFill>
                <a:latin typeface="Arial"/>
              </a:rPr>
              <a:t>In-house counsel (15+ yrs capital markets &amp; digital assets) + external US securities review. Legal memo + publishable whitepaper before TGE / data-room diligence.</a:t>
            </a:r>
          </a:p>
        </p:txBody>
      </p:sp>
      <p:sp>
        <p:nvSpPr>
          <p:cNvPr id="46" name="foot_l"/>
          <p:cNvSpPr txBox="1"/>
          <p:nvPr/>
        </p:nvSpPr>
        <p:spPr>
          <a:xfrm>
            <a:off x="457200" y="6500000"/>
            <a:ext cx="3000000" cy="250000"/>
          </a:xfrm>
          <a:prstGeom prst="rect">
            <a:avLst/>
          </a:prstGeom>
          <a:noFill/>
        </p:spPr>
        <p:txBody>
          <a:bodyPr wrap="square" lIns="0" tIns="0" rIns="0" bIns="0">
            <a:normAutofit/>
          </a:bodyPr>
          <a:p>
            <a:r>
              <a:rPr lang="en-BR" sz="900" b="1">
                <a:solidFill>
                  <a:srgbClr val="5A6378"/>
                </a:solidFill>
                <a:latin typeface="Arial"/>
              </a:rPr>
              <a:t>GLEMO</a:t>
            </a:r>
          </a:p>
        </p:txBody>
      </p:sp>
      <p:sp>
        <p:nvSpPr>
          <p:cNvPr id="47" name="foot_c"/>
          <p:cNvSpPr txBox="1"/>
          <p:nvPr/>
        </p:nvSpPr>
        <p:spPr>
          <a:xfrm>
            <a:off x="5000000" y="6500000"/>
            <a:ext cx="2200000" cy="250000"/>
          </a:xfrm>
          <a:prstGeom prst="rect">
            <a:avLst/>
          </a:prstGeom>
          <a:noFill/>
        </p:spPr>
        <p:txBody>
          <a:bodyPr wrap="square" lIns="0" tIns="0" rIns="0" bIns="0">
            <a:normAutofit/>
          </a:bodyPr>
          <a:p>
            <a:r>
              <a:rPr lang="en-BR" sz="800" i="1">
                <a:solidFill>
                  <a:srgbClr val="5A6378"/>
                </a:solidFill>
                <a:latin typeface="Arial"/>
              </a:rPr>
              <a:t>Confidential</a:t>
            </a:r>
          </a:p>
        </p:txBody>
      </p:sp>
      <p:sp>
        <p:nvSpPr>
          <p:cNvPr id="48" name="foot_r"/>
          <p:cNvSpPr txBox="1"/>
          <p:nvPr/>
        </p:nvSpPr>
        <p:spPr>
          <a:xfrm>
            <a:off x="10600000" y="6500000"/>
            <a:ext cx="1200000" cy="250000"/>
          </a:xfrm>
          <a:prstGeom prst="rect">
            <a:avLst/>
          </a:prstGeom>
          <a:noFill/>
        </p:spPr>
        <p:txBody>
          <a:bodyPr wrap="square" lIns="0" tIns="0" rIns="0" bIns="0">
            <a:normAutofit/>
          </a:bodyPr>
          <a:p>
            <a:r>
              <a:rPr lang="en-BR" sz="900" b="1">
                <a:solidFill>
                  <a:srgbClr val="D4AF37"/>
                </a:solidFill>
                <a:latin typeface="Arial"/>
              </a:rPr>
              <a:t>REGULATORY</a:t>
            </a:r>
          </a:p>
        </p:txBody>
      </p:sp>
    </p:spTree>
  </p:cSld>
  <p:clrMapOvr>
    <a:overrideClrMapping bg1="lt1" tx1="dk1" bg2="lt2" tx2="dk2" accent1="accent1" accent2="accent2" accent3="accent3" accent4="accent4" accent5="accent5" accent6="accent6" hlink="hlink" folHlink="folHlink"/>
  </p:clrMapOvr>
</p:sld>
</file>

<file path=ppt/slides/slide26.xml><?xml version="1.0" encoding="utf-8"?>
<ns0:sld xmlns:ns0="http://schemas.openxmlformats.org/presentationml/2006/main" xmlns:ns1="http://schemas.openxmlformats.org/drawingml/2006/main">
  <ns0:cSld name="CEX Listing">
    <ns0:bg>
      <ns0:bgPr>
        <ns1:solidFill>
          <ns1:srgbClr val="08122A"/>
        </ns1:solidFill>
        <ns1:effectLst/>
      </ns0:bgPr>
    </ns0:bg>
    <ns0:spTree>
      <ns0:nvGrpSpPr>
        <ns0:cNvPr id="1" name=""/>
        <ns0:cNvGrpSpPr/>
        <ns0:nvPr/>
      </ns0:nvGrpSpPr>
      <ns0:grpSpPr>
        <ns1:xfrm>
          <ns1:off x="0" y="0"/>
          <ns1:ext cx="12192000" cy="6858000"/>
          <ns1:chOff x="0" y="0"/>
          <ns1:chExt cx="12192000" cy="6858000"/>
        </ns1:xfrm>
      </ns0:grpSpPr>
      <ns0:sp>
        <ns0:nvSpPr>
          <ns0:cNvPr id="10" name="eyebrow"/>
          <ns0:cNvSpPr txBox="1"/>
          <ns0:nvPr/>
        </ns0:nvSpPr>
        <ns0:spPr>
          <ns1:xfrm>
            <ns1:off x="457200" y="360000"/>
            <ns1:ext cx="7000000" cy="300000"/>
          </ns1:xfrm>
          <ns1:prstGeom prst="rect">
            <ns1:avLst/>
          </ns1:prstGeom>
          <ns1:noFill/>
        </ns0:spPr>
        <ns0:txBody>
          <ns1:bodyPr wrap="square" lIns="0" tIns="0" rIns="0" bIns="0">
            <ns1:normAutofit/>
          </ns1:bodyPr>
          <ns1:p>
            <ns1:r>
              <ns1:rPr lang="en-BR" sz="1100" b="1">
                <ns1:solidFill>
                  <ns1:srgbClr val="D4AF37"/>
                </ns1:solidFill>
                <ns1:latin typeface="Arial"/>
              </ns1:rPr>
              <ns1:t>14  ·  LISTING STRATEGY</ns1:t>
            </ns1:r>
          </ns1:p>
        </ns0:txBody>
      </ns0:sp>
      <ns0:sp>
        <ns0:nvSpPr>
          <ns0:cNvPr id="11" name="title"/>
          <ns0:cNvSpPr txBox="1"/>
          <ns0:nvPr/>
        </ns0:nvSpPr>
        <ns0:spPr>
          <ns1:xfrm>
            <ns1:off x="457200" y="640000"/>
            <ns1:ext cx="8000000" cy="900000"/>
          </ns1:xfrm>
          <ns1:prstGeom prst="rect">
            <ns1:avLst/>
          </ns1:prstGeom>
          <ns1:noFill/>
        </ns0:spPr>
        <ns0:txBody>
          <ns1:bodyPr wrap="square" lIns="0" tIns="0" rIns="0" bIns="0">
            <ns1:normAutofit/>
          </ns1:bodyPr>
          <ns1:p>
            <ns1:r>
              <ns1:rPr lang="en-BR" sz="2600" b="1">
                <ns1:solidFill>
                  <ns1:srgbClr val="FFFFFF"/>
                </ns1:solidFill>
                <ns1:latin typeface="Arial"/>
              </ns1:rPr>
              <ns1:t>Market access and</ns1:t>
            </ns1:r>
          </ns1:p>
          <ns1:p>
            <ns1:r>
              <ns1:rPr lang="en-BR" sz="2600" b="1">
                <ns1:solidFill>
                  <ns1:srgbClr val="FFFFFF"/>
                </ns1:solidFill>
                <ns1:latin typeface="Arial"/>
              </ns1:rPr>
              <ns1:t>liquidity path.</ns1:t>
            </ns1:r>
          </ns1:p>
        </ns0:txBody>
      </ns0:sp>
      <ns0:sp>
        <ns0:nvSpPr>
          <ns0:cNvPr id="12" name="sub"/>
          <ns0:cNvSpPr txBox="1"/>
          <ns0:nvPr/>
        </ns0:nvSpPr>
        <ns0:spPr>
          <ns1:xfrm>
            <ns1:off x="457200" y="1560000"/>
            <ns1:ext cx="11200000" cy="550000"/>
          </ns1:xfrm>
          <ns1:prstGeom prst="rect">
            <ns1:avLst/>
          </ns1:prstGeom>
          <ns1:noFill/>
        </ns0:spPr>
        <ns0:txBody>
          <ns1:bodyPr wrap="square" lIns="0" tIns="0" rIns="0" bIns="0">
            <ns1:normAutofit/>
          </ns1:bodyPr>
          <ns1:p>
            <ns1:r>
              <ns1:rPr lang="en-BR" sz="1100" i="1">
                <ns1:solidFill>
                  <ns1:srgbClr val="CADCFC"/>
                </ns1:solidFill>
                <ns1:latin typeface="Arial"/>
              </ns1:rPr>
              <ns1:t>Two-phase market access strategy, market maker preparation, and clear catalysts — TGE within a 9-month window post-round, market-conditional.</ns1:t>
            </ns1:r>
          </ns1:p>
        </ns0:txBody>
      </ns0:sp>
      <ns0:sp>
        <ns0:nvSpPr>
          <ns0:cNvPr id="13" name="p1bg"/>
          <ns0:cNvSpPr/>
          <ns0:nvPr/>
        </ns0:nvSpPr>
        <ns0:spPr>
          <ns1:xfrm>
            <ns1:off x="457200" y="2200000"/>
            <ns1:ext cx="5400000" cy="1050000"/>
          </ns1:xfrm>
          <ns1:prstGeom prst="rect">
            <ns1:avLst/>
          </ns1:prstGeom>
          <ns1:solidFill>
            <ns1:srgbClr val="0F1B3D"/>
          </ns1:solidFill>
          <ns1:ln>
            <ns1:noFill/>
          </ns1:ln>
        </ns0:spPr>
        <ns0:txBody>
          <ns1:bodyPr/>
          <ns1:p/>
        </ns0:txBody>
      </ns0:sp>
      <ns0:sp>
        <ns0:nvSpPr>
          <ns0:cNvPr id="14" name="p1bar"/>
          <ns0:cNvSpPr/>
          <ns0:nvPr/>
        </ns0:nvSpPr>
        <ns0:spPr>
          <ns1:xfrm>
            <ns1:off x="457200" y="2200000"/>
            <ns1:ext cx="90000" cy="1050000"/>
          </ns1:xfrm>
          <ns1:prstGeom prst="rect">
            <ns1:avLst/>
          </ns1:prstGeom>
          <ns1:solidFill>
            <ns1:srgbClr val="D4AF37"/>
          </ns1:solidFill>
          <ns1:ln>
            <ns1:noFill/>
          </ns1:ln>
        </ns0:spPr>
        <ns0:txBody>
          <ns1:bodyPr/>
          <ns1:p/>
        </ns0:txBody>
      </ns0:sp>
      <ns0:sp>
        <ns0:nvSpPr>
          <ns0:cNvPr id="15" name="p1h"/>
          <ns0:cNvSpPr txBox="1"/>
          <ns0:nvPr/>
        </ns0:nvSpPr>
        <ns0:spPr>
          <ns1:xfrm>
            <ns1:off x="697200" y="2350000"/>
            <ns1:ext cx="4950000" cy="250000"/>
          </ns1:xfrm>
          <ns1:prstGeom prst="rect">
            <ns1:avLst/>
          </ns1:prstGeom>
          <ns1:noFill/>
        </ns0:spPr>
        <ns0:txBody>
          <ns1:bodyPr wrap="square" lIns="0" tIns="0" rIns="0" bIns="0">
            <ns1:normAutofit/>
          </ns1:bodyPr>
          <ns1:p>
            <ns1:r>
              <ns1:rPr lang="en-BR" sz="900" b="1">
                <ns1:solidFill>
                  <ns1:srgbClr val="D4AF37"/>
                </ns1:solidFill>
                <ns1:latin typeface="Arial"/>
              </ns1:rPr>
              <ns1:t>PHASE 1 · TIER 2</ns1:t>
            </ns1:r>
          </ns1:p>
        </ns0:txBody>
      </ns0:sp>
      <ns0:sp>
        <ns0:nvSpPr>
          <ns0:cNvPr id="16" name="p1n"/>
          <ns0:cNvSpPr txBox="1"/>
          <ns0:nvPr/>
        </ns0:nvSpPr>
        <ns0:spPr>
          <ns1:xfrm>
            <ns1:off x="697200" y="2600000"/>
            <ns1:ext cx="4950000" cy="300000"/>
          </ns1:xfrm>
          <ns1:prstGeom prst="rect">
            <ns1:avLst/>
          </ns1:prstGeom>
          <ns1:noFill/>
        </ns0:spPr>
        <ns0:txBody>
          <ns1:bodyPr wrap="square" lIns="0" tIns="0" rIns="0" bIns="0">
            <ns1:normAutofit/>
          </ns1:bodyPr>
          <ns1:p>
            <ns1:r>
              <ns1:rPr lang="en-BR" sz="1400" b="1">
                <ns1:solidFill>
                  <ns1:srgbClr val="FFFFFF"/>
                </ns1:solidFill>
                <ns1:latin typeface="Arial"/>
              </ns1:rPr>
              <ns1:t>Tier-2 CEX target</ns1:t>
            </ns1:r>
          </ns1:p>
        </ns0:txBody>
      </ns0:sp>
      <ns0:sp>
        <ns0:nvSpPr>
          <ns0:cNvPr id="17" name="p1d"/>
          <ns0:cNvSpPr txBox="1"/>
          <ns0:nvPr/>
        </ns0:nvSpPr>
        <ns0:spPr>
          <ns1:xfrm>
            <ns1:off x="697200" y="2920000"/>
            <ns1:ext cx="4950000" cy="300000"/>
          </ns1:xfrm>
          <ns1:prstGeom prst="rect">
            <ns1:avLst/>
          </ns1:prstGeom>
          <ns1:noFill/>
        </ns0:spPr>
        <ns0:txBody>
          <ns1:bodyPr wrap="square" lIns="0" tIns="0" rIns="0" bIns="0">
            <ns1:normAutofit/>
          </ns1:bodyPr>
          <ns1:p>
            <ns1:r>
              <ns1:rPr lang="en-BR" sz="850">
                <ns1:solidFill>
                  <ns1:srgbClr val="CADCFC"/>
                </ns1:solidFill>
                <ns1:latin typeface="Arial"/>
              </ns1:rPr>
              <ns1:t>Exchange channel under validation. Listing target subject to due diligence, approval, market conditions, and compliance readiness.</ns1:t>
            </ns1:r>
          </ns1:p>
        </ns0:txBody>
      </ns0:sp>
      <ns0:sp>
        <ns0:nvSpPr>
          <ns0:cNvPr id="18" name="p2bg"/>
          <ns0:cNvSpPr/>
          <ns0:nvPr/>
        </ns0:nvSpPr>
        <ns0:spPr>
          <ns1:xfrm>
            <ns1:off x="457200" y="3350000"/>
            <ns1:ext cx="5400000" cy="1050000"/>
          </ns1:xfrm>
          <ns1:prstGeom prst="rect">
            <ns1:avLst/>
          </ns1:prstGeom>
          <ns1:solidFill>
            <ns1:srgbClr val="0F1B3D"/>
          </ns1:solidFill>
          <ns1:ln>
            <ns1:noFill/>
          </ns1:ln>
        </ns0:spPr>
        <ns0:txBody>
          <ns1:bodyPr/>
          <ns1:p/>
        </ns0:txBody>
      </ns0:sp>
      <ns0:sp>
        <ns0:nvSpPr>
          <ns0:cNvPr id="19" name="p2bar"/>
          <ns0:cNvSpPr/>
          <ns0:nvPr/>
        </ns0:nvSpPr>
        <ns0:spPr>
          <ns1:xfrm>
            <ns1:off x="457200" y="3350000"/>
            <ns1:ext cx="90000" cy="1050000"/>
          </ns1:xfrm>
          <ns1:prstGeom prst="rect">
            <ns1:avLst/>
          </ns1:prstGeom>
          <ns1:solidFill>
            <ns1:srgbClr val="D4AF37"/>
          </ns1:solidFill>
          <ns1:ln>
            <ns1:noFill/>
          </ns1:ln>
        </ns0:spPr>
        <ns0:txBody>
          <ns1:bodyPr/>
          <ns1:p/>
        </ns0:txBody>
      </ns0:sp>
      <ns0:sp>
        <ns0:nvSpPr>
          <ns0:cNvPr id="20" name="p2h"/>
          <ns0:cNvSpPr txBox="1"/>
          <ns0:nvPr/>
        </ns0:nvSpPr>
        <ns0:spPr>
          <ns1:xfrm>
            <ns1:off x="697200" y="3500000"/>
            <ns1:ext cx="4950000" cy="250000"/>
          </ns1:xfrm>
          <ns1:prstGeom prst="rect">
            <ns1:avLst/>
          </ns1:prstGeom>
          <ns1:noFill/>
        </ns0:spPr>
        <ns0:txBody>
          <ns1:bodyPr wrap="square" lIns="0" tIns="0" rIns="0" bIns="0">
            <ns1:normAutofit/>
          </ns1:bodyPr>
          <ns1:p>
            <ns1:r>
              <ns1:rPr lang="en-BR" sz="900" b="1">
                <ns1:solidFill>
                  <ns1:srgbClr val="D4AF37"/>
                </ns1:solidFill>
                <ns1:latin typeface="Arial"/>
              </ns1:rPr>
              <ns1:t>PHASE 2 · TIER 1</ns1:t>
            </ns1:r>
          </ns1:p>
        </ns0:txBody>
      </ns0:sp>
      <ns0:sp>
        <ns0:nvSpPr>
          <ns0:cNvPr id="21" name="p2n"/>
          <ns0:cNvSpPr txBox="1"/>
          <ns0:nvPr/>
        </ns0:nvSpPr>
        <ns0:spPr>
          <ns1:xfrm>
            <ns1:off x="697200" y="3750000"/>
            <ns1:ext cx="4950000" cy="300000"/>
          </ns1:xfrm>
          <ns1:prstGeom prst="rect">
            <ns1:avLst/>
          </ns1:prstGeom>
          <ns1:noFill/>
        </ns0:spPr>
        <ns0:txBody>
          <ns1:bodyPr wrap="square" lIns="0" tIns="0" rIns="0" bIns="0">
            <ns1:normAutofit/>
          </ns1:bodyPr>
          <ns1:p>
            <ns1:r>
              <ns1:rPr lang="en-BR" sz="1400" b="1">
                <ns1:solidFill>
                  <ns1:srgbClr val="FFFFFF"/>
                </ns1:solidFill>
                <ns1:latin typeface="Arial"/>
              </ns1:rPr>
              <ns1:t>Tier 1 optional path</ns1:t>
            </ns1:r>
          </ns1:p>
        </ns0:txBody>
      </ns0:sp>
      <ns0:sp>
        <ns0:nvSpPr>
          <ns0:cNvPr id="22" name="p2d"/>
          <ns0:cNvSpPr txBox="1"/>
          <ns0:nvPr/>
        </ns0:nvSpPr>
        <ns0:spPr>
          <ns1:xfrm>
            <ns1:off x="697200" y="4070000"/>
            <ns1:ext cx="4950000" cy="300000"/>
          </ns1:xfrm>
          <ns1:prstGeom prst="rect">
            <ns1:avLst/>
          </ns1:prstGeom>
          <ns1:noFill/>
        </ns0:spPr>
        <ns0:txBody>
          <ns1:bodyPr wrap="square" lIns="0" tIns="0" rIns="0" bIns="0">
            <ns1:normAutofit/>
          </ns1:bodyPr>
          <ns1:p>
            <ns1:r>
              <ns1:rPr lang="en-BR" sz="850">
                <ns1:solidFill>
                  <ns1:srgbClr val="CADCFC"/>
                </ns1:solidFill>
                <ns1:latin typeface="Arial"/>
              </ns1:rPr>
              <ns1:t>Conditioned on post-TGE metrics, holder quality, market depth, compliance, and audit. No Tier 1 assumption in base case.</ns1:t>
            </ns1:r>
          </ns1:p>
        </ns0:txBody>
      </ns0:sp>
      <ns0:sp>
        <ns0:nvSpPr>
          <ns0:cNvPr id="23" name="mmbg"/>
          <ns0:cNvSpPr/>
          <ns0:nvPr/>
        </ns0:nvSpPr>
        <ns0:spPr>
          <ns1:xfrm>
            <ns1:off x="457200" y="4500000"/>
            <ns1:ext cx="5400000" cy="700000"/>
          </ns1:xfrm>
          <ns1:prstGeom prst="rect">
            <ns1:avLst/>
          </ns1:prstGeom>
          <ns1:solidFill>
            <ns1:srgbClr val="0A3D2A"/>
          </ns1:solidFill>
          <ns1:ln>
            <ns1:noFill/>
          </ns1:ln>
        </ns0:spPr>
        <ns0:txBody>
          <ns1:bodyPr/>
          <ns1:p/>
        </ns0:txBody>
      </ns0:sp>
      <ns0:sp>
        <ns0:nvSpPr>
          <ns0:cNvPr id="24" name="mmbar"/>
          <ns0:cNvSpPr/>
          <ns0:nvPr/>
        </ns0:nvSpPr>
        <ns0:spPr>
          <ns1:xfrm>
            <ns1:off x="457200" y="4500000"/>
            <ns1:ext cx="90000" cy="700000"/>
          </ns1:xfrm>
          <ns1:prstGeom prst="rect">
            <ns1:avLst/>
          </ns1:prstGeom>
          <ns1:solidFill>
            <ns1:srgbClr val="3DAA6B"/>
          </ns1:solidFill>
          <ns1:ln>
            <ns1:noFill/>
          </ns1:ln>
        </ns0:spPr>
        <ns0:txBody>
          <ns1:bodyPr/>
          <ns1:p/>
        </ns0:txBody>
      </ns0:sp>
      <ns0:sp>
        <ns0:nvSpPr>
          <ns0:cNvPr id="25" name="mmh"/>
          <ns0:cNvSpPr txBox="1"/>
          <ns0:nvPr/>
        </ns0:nvSpPr>
        <ns0:spPr>
          <ns1:xfrm>
            <ns1:off x="697200" y="4630000"/>
            <ns1:ext cx="4950000" cy="250000"/>
          </ns1:xfrm>
          <ns1:prstGeom prst="rect">
            <ns1:avLst/>
          </ns1:prstGeom>
          <ns1:noFill/>
        </ns0:spPr>
        <ns0:txBody>
          <ns1:bodyPr wrap="square" lIns="0" tIns="0" rIns="0" bIns="0">
            <ns1:normAutofit/>
          </ns1:bodyPr>
          <ns1:p>
            <ns1:r>
              <ns1:rPr lang="en-BR" sz="900" b="1">
                <ns1:solidFill>
                  <ns1:srgbClr val="3DAA6B"/>
                </ns1:solidFill>
                <ns1:latin typeface="Arial"/>
              </ns1:rPr>
              <ns1:t>MARKET MAKER</ns1:t>
            </ns1:r>
          </ns1:p>
        </ns0:txBody>
      </ns0:sp>
      <ns0:sp>
        <ns0:nvSpPr>
          <ns0:cNvPr id="26" name="mmd"/>
          <ns0:cNvSpPr txBox="1"/>
          <ns0:nvPr/>
        </ns0:nvSpPr>
        <ns0:spPr>
          <ns1:xfrm>
            <ns1:off x="697200" y="4870000"/>
            <ns1:ext cx="4950000" cy="300000"/>
          </ns1:xfrm>
          <ns1:prstGeom prst="rect">
            <ns1:avLst/>
          </ns1:prstGeom>
          <ns1:noFill/>
        </ns0:spPr>
        <ns0:txBody>
          <ns1:bodyPr wrap="square" lIns="0" tIns="0" rIns="0" bIns="0">
            <ns1:normAutofit/>
          </ns1:bodyPr>
          <ns1:p>
            <ns1:r>
              <ns1:rPr lang="en-BR" sz="850">
                <ns1:solidFill>
                  <ns1:srgbClr val="FFFFFF"/>
                </ns1:solidFill>
                <ns1:latin typeface="Arial"/>
              </ns1:rPr>
              <ns1:t>Engagement 4–6 months pre-TGE. Open to introductions from investors with established MM relationships.</ns1:t>
            </ns1:r>
          </ns1:p>
        </ns0:txBody>
      </ns0:sp>
      <ns0:sp>
        <ns0:nvSpPr>
          <ns0:cNvPr id="27" name="cath"/>
          <ns0:cNvSpPr txBox="1"/>
          <ns0:nvPr/>
        </ns0:nvSpPr>
        <ns0:spPr>
          <ns1:xfrm>
            <ns1:off x="6172200" y="2200000"/>
            <ns1:ext cx="5562600" cy="300000"/>
          </ns1:xfrm>
          <ns1:prstGeom prst="rect">
            <ns1:avLst/>
          </ns1:prstGeom>
          <ns1:noFill/>
        </ns0:spPr>
        <ns0:txBody>
          <ns1:bodyPr wrap="square" lIns="0" tIns="0" rIns="0" bIns="0">
            <ns1:normAutofit/>
          </ns1:bodyPr>
          <ns1:p>
            <ns1:r>
              <ns1:rPr lang="en-BR" sz="1000" b="1">
                <ns1:solidFill>
                  <ns1:srgbClr val="D4AF37"/>
                </ns1:solidFill>
                <ns1:latin typeface="Arial"/>
              </ns1:rPr>
              <ns1:t>CATALYSTS · 6–36 MONTHS</ns1:t>
            </ns1:r>
          </ns1:p>
        </ns0:txBody>
      </ns0:sp>
      <ns0:sp>
        <ns0:nvSpPr>
          <ns0:cNvPr id="28" name="cb28"/>
          <ns0:cNvSpPr/>
          <ns0:nvPr/>
        </ns0:nvSpPr>
        <ns0:spPr>
          <ns1:xfrm>
            <ns1:off x="6172200" y="2600000"/>
            <ns1:ext cx="5562600" cy="640000"/>
          </ns1:xfrm>
          <ns1:prstGeom prst="rect">
            <ns1:avLst/>
          </ns1:prstGeom>
          <ns1:solidFill>
            <ns1:srgbClr val="0F1B3D"/>
          </ns1:solidFill>
          <ns1:ln>
            <ns1:noFill/>
          </ns1:ln>
        </ns0:spPr>
        <ns0:txBody>
          <ns1:bodyPr/>
          <ns1:p/>
        </ns0:txBody>
      </ns0:sp>
      <ns0:sp>
        <ns0:nvSpPr>
          <ns0:cNvPr id="29" name="cn29"/>
          <ns0:cNvSpPr/>
          <ns0:nvPr/>
        </ns0:nvSpPr>
        <ns0:spPr>
          <ns1:xfrm>
            <ns1:off x="6352200" y="2780000"/>
            <ns1:ext cx="280000" cy="280000"/>
          </ns1:xfrm>
          <ns1:prstGeom prst="rect">
            <ns1:avLst/>
          </ns1:prstGeom>
          <ns1:solidFill>
            <ns1:srgbClr val="D4AF37"/>
          </ns1:solidFill>
          <ns1:ln>
            <ns1:noFill/>
          </ns1:ln>
        </ns0:spPr>
        <ns0:txBody>
          <ns1:bodyPr/>
          <ns1:p/>
        </ns0:txBody>
      </ns0:sp>
      <ns0:sp>
        <ns0:nvSpPr>
          <ns0:cNvPr id="30" name="cnum30"/>
          <ns0:cNvSpPr txBox="1"/>
          <ns0:nvPr/>
        </ns0:nvSpPr>
        <ns0:spPr>
          <ns1:xfrm>
            <ns1:off x="6352200" y="2830000"/>
            <ns1:ext cx="280000" cy="250000"/>
          </ns1:xfrm>
          <ns1:prstGeom prst="rect">
            <ns1:avLst/>
          </ns1:prstGeom>
          <ns1:noFill/>
        </ns0:spPr>
        <ns0:txBody>
          <ns1:bodyPr wrap="square" lIns="0" tIns="0" rIns="0" bIns="0">
            <ns1:normAutofit/>
          </ns1:bodyPr>
          <ns1:p>
            <ns1:r>
              <ns1:rPr lang="en-BR" sz="1200" b="1">
                <ns1:solidFill>
                  <ns1:srgbClr val="08122A"/>
                </ns1:solidFill>
                <ns1:latin typeface="Arial"/>
              </ns1:rPr>
              <ns1:t>1</ns1:t>
            </ns1:r>
          </ns1:p>
        </ns0:txBody>
      </ns0:sp>
      <ns0:sp>
        <ns0:nvSpPr>
          <ns0:cNvPr id="31" name="ct31"/>
          <ns0:cNvSpPr txBox="1"/>
          <ns0:nvPr/>
        </ns0:nvSpPr>
        <ns0:spPr>
          <ns1:xfrm>
            <ns1:off x="6752200" y="2770000"/>
            <ns1:ext cx="4812600" cy="420000"/>
          </ns1:xfrm>
          <ns1:prstGeom prst="rect">
            <ns1:avLst/>
          </ns1:prstGeom>
          <ns1:noFill/>
        </ns0:spPr>
        <ns0:txBody>
          <ns1:bodyPr wrap="square" lIns="0" tIns="0" rIns="0" bIns="0">
            <ns1:normAutofit/>
          </ns1:bodyPr>
          <ns1:p>
            <ns1:r>
              <ns1:rPr lang="en-BR" sz="950">
                <ns1:solidFill>
                  <ns1:srgbClr val="FFFFFF"/>
                </ns1:solidFill>
                <ns1:latin typeface="Arial"/>
              </ns1:rPr>
              <ns1:t>Pre-seed close + Property Sales scale (Vivaz/Cyrela, MRV, Canopus)</ns1:t>
            </ns1:r>
          </ns1:p>
        </ns0:txBody>
      </ns0:sp>
      <ns0:sp>
        <ns0:nvSpPr>
          <ns0:cNvPr id="32" name="cb32"/>
          <ns0:cNvSpPr/>
          <ns0:nvPr/>
        </ns0:nvSpPr>
        <ns0:spPr>
          <ns1:xfrm>
            <ns1:off x="6172200" y="3320000"/>
            <ns1:ext cx="5562600" cy="640000"/>
          </ns1:xfrm>
          <ns1:prstGeom prst="rect">
            <ns1:avLst/>
          </ns1:prstGeom>
          <ns1:solidFill>
            <ns1:srgbClr val="0F1B3D"/>
          </ns1:solidFill>
          <ns1:ln>
            <ns1:noFill/>
          </ns1:ln>
        </ns0:spPr>
        <ns0:txBody>
          <ns1:bodyPr/>
          <ns1:p/>
        </ns0:txBody>
      </ns0:sp>
      <ns0:sp>
        <ns0:nvSpPr>
          <ns0:cNvPr id="33" name="cn33"/>
          <ns0:cNvSpPr/>
          <ns0:nvPr/>
        </ns0:nvSpPr>
        <ns0:spPr>
          <ns1:xfrm>
            <ns1:off x="6352200" y="3500000"/>
            <ns1:ext cx="280000" cy="280000"/>
          </ns1:xfrm>
          <ns1:prstGeom prst="rect">
            <ns1:avLst/>
          </ns1:prstGeom>
          <ns1:solidFill>
            <ns1:srgbClr val="D4AF37"/>
          </ns1:solidFill>
          <ns1:ln>
            <ns1:noFill/>
          </ns1:ln>
        </ns0:spPr>
        <ns0:txBody>
          <ns1:bodyPr/>
          <ns1:p/>
        </ns0:txBody>
      </ns0:sp>
      <ns0:sp>
        <ns0:nvSpPr>
          <ns0:cNvPr id="34" name="cnum34"/>
          <ns0:cNvSpPr txBox="1"/>
          <ns0:nvPr/>
        </ns0:nvSpPr>
        <ns0:spPr>
          <ns1:xfrm>
            <ns1:off x="6352200" y="3550000"/>
            <ns1:ext cx="280000" cy="250000"/>
          </ns1:xfrm>
          <ns1:prstGeom prst="rect">
            <ns1:avLst/>
          </ns1:prstGeom>
          <ns1:noFill/>
        </ns0:spPr>
        <ns0:txBody>
          <ns1:bodyPr wrap="square" lIns="0" tIns="0" rIns="0" bIns="0">
            <ns1:normAutofit/>
          </ns1:bodyPr>
          <ns1:p>
            <ns1:r>
              <ns1:rPr lang="en-BR" sz="1200" b="1">
                <ns1:solidFill>
                  <ns1:srgbClr val="08122A"/>
                </ns1:solidFill>
                <ns1:latin typeface="Arial"/>
              </ns1:rPr>
              <ns1:t>2</ns1:t>
            </ns1:r>
          </ns1:p>
        </ns0:txBody>
      </ns0:sp>
      <ns0:sp>
        <ns0:nvSpPr>
          <ns0:cNvPr id="35" name="ct35"/>
          <ns0:cNvSpPr txBox="1"/>
          <ns0:nvPr/>
        </ns0:nvSpPr>
        <ns0:spPr>
          <ns1:xfrm>
            <ns1:off x="6752200" y="3490000"/>
            <ns1:ext cx="4812600" cy="420000"/>
          </ns1:xfrm>
          <ns1:prstGeom prst="rect">
            <ns1:avLst/>
          </ns1:prstGeom>
          <ns1:noFill/>
        </ns0:spPr>
        <ns0:txBody>
          <ns1:bodyPr wrap="square" lIns="0" tIns="0" rIns="0" bIns="0">
            <ns1:normAutofit/>
          </ns1:bodyPr>
          <ns1:p>
            <ns1:r>
              <ns1:rPr lang="en-BR" sz="950">
                <ns1:solidFill>
                  <ns1:srgbClr val="FFFFFF"/>
                </ns1:solidFill>
                <ns1:latin typeface="Arial"/>
              </ns1:rPr>
              <ns1:t>AI Agent enterprise rollout + whitepaper finalized</ns1:t>
            </ns1:r>
          </ns1:p>
        </ns0:txBody>
      </ns0:sp>
      <ns0:sp>
        <ns0:nvSpPr>
          <ns0:cNvPr id="36" name="cb36"/>
          <ns0:cNvSpPr/>
          <ns0:nvPr/>
        </ns0:nvSpPr>
        <ns0:spPr>
          <ns1:xfrm>
            <ns1:off x="6172200" y="4040000"/>
            <ns1:ext cx="5562600" cy="640000"/>
          </ns1:xfrm>
          <ns1:prstGeom prst="rect">
            <ns1:avLst/>
          </ns1:prstGeom>
          <ns1:solidFill>
            <ns1:srgbClr val="0F1B3D"/>
          </ns1:solidFill>
          <ns1:ln>
            <ns1:noFill/>
          </ns1:ln>
        </ns0:spPr>
        <ns0:txBody>
          <ns1:bodyPr/>
          <ns1:p/>
        </ns0:txBody>
      </ns0:sp>
      <ns0:sp>
        <ns0:nvSpPr>
          <ns0:cNvPr id="37" name="cn37"/>
          <ns0:cNvSpPr/>
          <ns0:nvPr/>
        </ns0:nvSpPr>
        <ns0:spPr>
          <ns1:xfrm>
            <ns1:off x="6352200" y="4220000"/>
            <ns1:ext cx="280000" cy="280000"/>
          </ns1:xfrm>
          <ns1:prstGeom prst="rect">
            <ns1:avLst/>
          </ns1:prstGeom>
          <ns1:solidFill>
            <ns1:srgbClr val="D4AF37"/>
          </ns1:solidFill>
          <ns1:ln>
            <ns1:noFill/>
          </ns1:ln>
        </ns0:spPr>
        <ns0:txBody>
          <ns1:bodyPr/>
          <ns1:p/>
        </ns0:txBody>
      </ns0:sp>
      <ns0:sp>
        <ns0:nvSpPr>
          <ns0:cNvPr id="38" name="cnum38"/>
          <ns0:cNvSpPr txBox="1"/>
          <ns0:nvPr/>
        </ns0:nvSpPr>
        <ns0:spPr>
          <ns1:xfrm>
            <ns1:off x="6352200" y="4270000"/>
            <ns1:ext cx="280000" cy="250000"/>
          </ns1:xfrm>
          <ns1:prstGeom prst="rect">
            <ns1:avLst/>
          </ns1:prstGeom>
          <ns1:noFill/>
        </ns0:spPr>
        <ns0:txBody>
          <ns1:bodyPr wrap="square" lIns="0" tIns="0" rIns="0" bIns="0">
            <ns1:normAutofit/>
          </ns1:bodyPr>
          <ns1:p>
            <ns1:r>
              <ns1:rPr lang="en-BR" sz="1200" b="1">
                <ns1:solidFill>
                  <ns1:srgbClr val="08122A"/>
                </ns1:solidFill>
                <ns1:latin typeface="Arial"/>
              </ns1:rPr>
              <ns1:t>3</ns1:t>
            </ns1:r>
          </ns1:p>
        </ns0:txBody>
      </ns0:sp>
      <ns0:sp>
        <ns0:nvSpPr>
          <ns0:cNvPr id="39" name="ct39"/>
          <ns0:cNvSpPr txBox="1"/>
          <ns0:nvPr/>
        </ns0:nvSpPr>
        <ns0:spPr>
          <ns1:xfrm>
            <ns1:off x="6752200" y="4210000"/>
            <ns1:ext cx="4812600" cy="420000"/>
          </ns1:xfrm>
          <ns1:prstGeom prst="rect">
            <ns1:avLst/>
          </ns1:prstGeom>
          <ns1:noFill/>
        </ns0:spPr>
        <ns0:txBody>
          <ns1:bodyPr wrap="square" lIns="0" tIns="0" rIns="0" bIns="0">
            <ns1:normAutofit/>
          </ns1:bodyPr>
          <ns1:p>
            <ns1:r>
              <ns1:rPr lang="en-BR" sz="950">
                <ns1:solidFill>
                  <ns1:srgbClr val="FFFFFF"/>
                </ns1:solidFill>
                <ns1:latin typeface="Arial"/>
              </ns1:rPr>
              <ns1:t>TGE (9-month window) → Tier-2 CEX target → Tier 1 traction-conditioned</ns1:t>
            </ns1:r>
          </ns1:p>
        </ns0:txBody>
      </ns0:sp>
      <ns0:sp>
        <ns0:nvSpPr>
          <ns0:cNvPr id="40" name="cb40"/>
          <ns0:cNvSpPr/>
          <ns0:nvPr/>
        </ns0:nvSpPr>
        <ns0:spPr>
          <ns1:xfrm>
            <ns1:off x="6172200" y="4760000"/>
            <ns1:ext cx="5562600" cy="640000"/>
          </ns1:xfrm>
          <ns1:prstGeom prst="rect">
            <ns1:avLst/>
          </ns1:prstGeom>
          <ns1:solidFill>
            <ns1:srgbClr val="0F1B3D"/>
          </ns1:solidFill>
          <ns1:ln>
            <ns1:noFill/>
          </ns1:ln>
        </ns0:spPr>
        <ns0:txBody>
          <ns1:bodyPr/>
          <ns1:p/>
        </ns0:txBody>
      </ns0:sp>
      <ns0:sp>
        <ns0:nvSpPr>
          <ns0:cNvPr id="41" name="cn41"/>
          <ns0:cNvSpPr/>
          <ns0:nvPr/>
        </ns0:nvSpPr>
        <ns0:spPr>
          <ns1:xfrm>
            <ns1:off x="6352200" y="4940000"/>
            <ns1:ext cx="280000" cy="280000"/>
          </ns1:xfrm>
          <ns1:prstGeom prst="rect">
            <ns1:avLst/>
          </ns1:prstGeom>
          <ns1:solidFill>
            <ns1:srgbClr val="D4AF37"/>
          </ns1:solidFill>
          <ns1:ln>
            <ns1:noFill/>
          </ns1:ln>
        </ns0:spPr>
        <ns0:txBody>
          <ns1:bodyPr/>
          <ns1:p/>
        </ns0:txBody>
      </ns0:sp>
      <ns0:sp>
        <ns0:nvSpPr>
          <ns0:cNvPr id="42" name="cnum42"/>
          <ns0:cNvSpPr txBox="1"/>
          <ns0:nvPr/>
        </ns0:nvSpPr>
        <ns0:spPr>
          <ns1:xfrm>
            <ns1:off x="6352200" y="4990000"/>
            <ns1:ext cx="280000" cy="250000"/>
          </ns1:xfrm>
          <ns1:prstGeom prst="rect">
            <ns1:avLst/>
          </ns1:prstGeom>
          <ns1:noFill/>
        </ns0:spPr>
        <ns0:txBody>
          <ns1:bodyPr wrap="square" lIns="0" tIns="0" rIns="0" bIns="0">
            <ns1:normAutofit/>
          </ns1:bodyPr>
          <ns1:p>
            <ns1:r>
              <ns1:rPr lang="en-BR" sz="1200" b="1">
                <ns1:solidFill>
                  <ns1:srgbClr val="08122A"/>
                </ns1:solidFill>
                <ns1:latin typeface="Arial"/>
              </ns1:rPr>
              <ns1:t>4</ns1:t>
            </ns1:r>
          </ns1:p>
        </ns0:txBody>
      </ns0:sp>
      <ns0:sp>
        <ns0:nvSpPr>
          <ns0:cNvPr id="43" name="ct43"/>
          <ns0:cNvSpPr txBox="1"/>
          <ns0:nvPr/>
        </ns0:nvSpPr>
        <ns0:spPr>
          <ns1:xfrm>
            <ns1:off x="6752200" y="4930000"/>
            <ns1:ext cx="4812600" cy="420000"/>
          </ns1:xfrm>
          <ns1:prstGeom prst="rect">
            <ns1:avLst/>
          </ns1:prstGeom>
          <ns1:noFill/>
        </ns0:spPr>
        <ns0:txBody>
          <ns1:bodyPr wrap="square" lIns="0" tIns="0" rIns="0" bIns="0">
            <ns1:normAutofit/>
          </ns1:bodyPr>
          <ns1:p>
            <ns1:r>
              <ns1:rPr lang="en-BR" sz="950">
                <ns1:solidFill>
                  <ns1:srgbClr val="FFFFFF"/>
                </ns1:solidFill>
                <ns1:latin typeface="Arial"/>
              </ns1:rPr>
              <ns1:t>Seed milestone around US$20M valuation + US/UAE expansion</ns1:t>
            </ns1:r>
          </ns1:p>
        </ns0:txBody>
      </ns0:sp>
      <ns0:sp>
        <ns0:nvSpPr>
          <ns0:cNvPr id="44" name="foot_l"/>
          <ns0:cNvSpPr txBox="1"/>
          <ns0:nvPr/>
        </ns0:nvSpPr>
        <ns0:spPr>
          <ns1:xfrm>
            <ns1:off x="457200" y="6500000"/>
            <ns1:ext cx="3000000" cy="250000"/>
          </ns1:xfrm>
          <ns1:prstGeom prst="rect">
            <ns1:avLst/>
          </ns1:prstGeom>
          <ns1:noFill/>
        </ns0:spPr>
        <ns0:txBody>
          <ns1:bodyPr wrap="square" lIns="0" tIns="0" rIns="0" bIns="0">
            <ns1:normAutofit/>
          </ns1:bodyPr>
          <ns1:p>
            <ns1:r>
              <ns1:rPr lang="en-BR" sz="900" b="1">
                <ns1:solidFill>
                  <ns1:srgbClr val="5A6378"/>
                </ns1:solidFill>
                <ns1:latin typeface="Arial"/>
              </ns1:rPr>
              <ns1:t>GLEMO</ns1:t>
            </ns1:r>
          </ns1:p>
        </ns0:txBody>
      </ns0:sp>
      <ns0:sp>
        <ns0:nvSpPr>
          <ns0:cNvPr id="45" name="foot_c"/>
          <ns0:cNvSpPr txBox="1"/>
          <ns0:nvPr/>
        </ns0:nvSpPr>
        <ns0:spPr>
          <ns1:xfrm>
            <ns1:off x="5000000" y="6500000"/>
            <ns1:ext cx="2200000" cy="250000"/>
          </ns1:xfrm>
          <ns1:prstGeom prst="rect">
            <ns1:avLst/>
          </ns1:prstGeom>
          <ns1:noFill/>
        </ns0:spPr>
        <ns0:txBody>
          <ns1:bodyPr wrap="square" lIns="0" tIns="0" rIns="0" bIns="0">
            <ns1:normAutofit/>
          </ns1:bodyPr>
          <ns1:p>
            <ns1:r>
              <ns1:rPr lang="en-BR" sz="800" i="1">
                <ns1:solidFill>
                  <ns1:srgbClr val="5A6378"/>
                </ns1:solidFill>
                <ns1:latin typeface="Arial"/>
              </ns1:rPr>
              <ns1:t>Confidential</ns1:t>
            </ns1:r>
          </ns1:p>
        </ns0:txBody>
      </ns0:sp>
      <ns0:sp>
        <ns0:nvSpPr>
          <ns0:cNvPr id="46" name="foot_r"/>
          <ns0:cNvSpPr txBox="1"/>
          <ns0:nvPr/>
        </ns0:nvSpPr>
        <ns0:spPr>
          <ns1:xfrm>
            <ns1:off x="10600000" y="6500000"/>
            <ns1:ext cx="1200000" cy="250000"/>
          </ns1:xfrm>
          <ns1:prstGeom prst="rect">
            <ns1:avLst/>
          </ns1:prstGeom>
          <ns1:noFill/>
        </ns0:spPr>
        <ns0:txBody>
          <ns1:bodyPr wrap="square" lIns="0" tIns="0" rIns="0" bIns="0">
            <ns1:normAutofit/>
          </ns1:bodyPr>
          <ns1:p>
            <ns1:r>
              <ns1:rPr lang="en-BR" sz="900" b="1">
                <ns1:solidFill>
                  <ns1:srgbClr val="D4AF37"/>
                </ns1:solidFill>
                <ns1:latin typeface="Arial"/>
              </ns1:rPr>
              <ns1:t>LISTING</ns1:t>
            </ns1:r>
          </ns1:p>
        </ns0:txBody>
      </ns0:sp>
    </ns0:spTree>
  </ns0:cSld>
  <ns0:clrMapOvr>
    <ns1:overrideClrMapping bg1="lt1" tx1="dk1" bg2="lt2" tx2="dk2" accent1="accent1" accent2="accent2" accent3="accent3" accent4="accent4" accent5="accent5" accent6="accent6" hlink="hlink" folHlink="folHlink"/>
  </ns0:clrMapOvr>
</ns0: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22</Slides>
  <Notes>22</Notes>
  <HiddenSlides>0</HiddenSlides>
  <MMClips>0</MMClips>
  <ScaleCrop>false</ScaleCrop>
  <HeadingPairs>
    <vt:vector size="4" baseType="variant">
      <vt:variant>
        <vt:lpstr>Tema</vt:lpstr>
      </vt:variant>
      <vt:variant>
        <vt:i4>1</vt:i4>
      </vt:variant>
      <vt:variant>
        <vt:lpstr>Títulos de slides</vt:lpstr>
      </vt:variant>
      <vt:variant>
        <vt:i4>22</vt:i4>
      </vt:variant>
    </vt:vector>
  </HeadingPairs>
  <TitlesOfParts>
    <vt:vector size="23" baseType="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Glemo — Pre-Seed Investment Deck v2</dc:title>
  <dc:subject>PptxGenJS Presentation</dc:subject>
  <dc:creator>Glemo</dc:creator>
  <cp:lastModifiedBy>Glemo</cp:lastModifiedBy>
  <cp:revision>10</cp:revision>
  <dcterms:created xsi:type="dcterms:W3CDTF">2026-04-27T13:32:40Z</dcterms:created>
  <dcterms:modified xsi:type="dcterms:W3CDTF">2026-04-28T21:03:39Z</dcterms:modified>
</cp:coreProperties>
</file>